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63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FB428F-CE6A-453E-B5DA-7255D502A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E47A301-7F67-4510-A6AF-7599F2C66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BD228D-F19F-47FA-8B0D-0AC2F087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7E2B-4C21-4D38-8BD0-AD7DF597C11C}" type="datetimeFigureOut">
              <a:rPr lang="hr-HR" smtClean="0"/>
              <a:t>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51A662-C376-44BE-8630-51F4EAF01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9F7D616-9713-49F6-804F-AD882F33F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B91D-A8C7-423A-A920-62BEF3C162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65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599F0C-F70B-4ABD-98B9-E87B70D0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A09E279-C963-4693-AAD4-B6896755C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88FA5F-E38B-4D55-86F4-7F314CA3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7E2B-4C21-4D38-8BD0-AD7DF597C11C}" type="datetimeFigureOut">
              <a:rPr lang="hr-HR" smtClean="0"/>
              <a:t>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BF06E2-3DC6-4CB0-B9CE-5F91B82A7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F1D414-C46B-49D2-AD14-DD65D28E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B91D-A8C7-423A-A920-62BEF3C162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45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1D47EA0-DE49-4E36-8D7C-DA0AB4468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A8C2C1C-2574-4DBC-BEB7-10B415CFA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6EBD4A-002C-4483-A97F-88E159D7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7E2B-4C21-4D38-8BD0-AD7DF597C11C}" type="datetimeFigureOut">
              <a:rPr lang="hr-HR" smtClean="0"/>
              <a:t>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9072E5-494B-43EB-991F-FDB4A591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7297D1-333F-4BDA-AA5E-2DFAF57B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B91D-A8C7-423A-A920-62BEF3C162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936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07A666-BCAD-479B-B0A0-64355A91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D3B75A-0289-416B-9E0F-D88005F43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692588-ED8C-4366-A684-75DAE7BE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7E2B-4C21-4D38-8BD0-AD7DF597C11C}" type="datetimeFigureOut">
              <a:rPr lang="hr-HR" smtClean="0"/>
              <a:t>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C33EDD0-4B6C-443B-9154-55052108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C987498-4287-417E-AD7D-F47C3066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B91D-A8C7-423A-A920-62BEF3C162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30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FA6E19-2136-4E27-B717-CE78BD95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8D08BCA-3D58-49FE-ADEA-478387476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47A337D-1D7F-4D88-AC7E-E551602E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7E2B-4C21-4D38-8BD0-AD7DF597C11C}" type="datetimeFigureOut">
              <a:rPr lang="hr-HR" smtClean="0"/>
              <a:t>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42D247-216F-4536-9C22-DC5029BF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6264E0-3787-4D90-A64F-97B7A453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B91D-A8C7-423A-A920-62BEF3C162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677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98AFA3-E4F7-44BC-A57D-AF072D58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1D8540-3B8A-41E8-B6A5-D129A7A59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FF54C18-4520-4AFB-8255-60DF5498D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99659B7-4AA9-44BF-9425-5DE03866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7E2B-4C21-4D38-8BD0-AD7DF597C11C}" type="datetimeFigureOut">
              <a:rPr lang="hr-HR" smtClean="0"/>
              <a:t>4.3.2021.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898582B-103B-4006-BB87-9DCA2C47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726D255-B0D5-460B-8010-F83CDB3F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B91D-A8C7-423A-A920-62BEF3C162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281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90980D-04A2-4174-9D5F-458F072AE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07712EC-50D3-487F-80C0-17B3D304C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47853F0-40D5-4748-BF87-5D02FD586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DE7F343-182B-4144-B5A5-6F45A5441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A5C7688-853B-4626-9451-3F6DC7EF7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A8C10B1-D8FF-4F43-A8CD-7F0B48F4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7E2B-4C21-4D38-8BD0-AD7DF597C11C}" type="datetimeFigureOut">
              <a:rPr lang="hr-HR" smtClean="0"/>
              <a:t>4.3.2021.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D73667D-3EFC-4C40-86AD-C2DE9349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24A5D23-8F30-4F5F-9D3B-9C694128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B91D-A8C7-423A-A920-62BEF3C162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788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87870C-2E7C-431D-B5A1-AABAEE0E2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74B790C-802A-465D-B618-778F0C2D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7E2B-4C21-4D38-8BD0-AD7DF597C11C}" type="datetimeFigureOut">
              <a:rPr lang="hr-HR" smtClean="0"/>
              <a:t>4.3.2021.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974B5D9-BA69-40C2-8479-40B67843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9B43856-8435-4A6B-AEB0-BF144685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B91D-A8C7-423A-A920-62BEF3C162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52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75CC991-5088-4F2E-9C21-4954620F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7E2B-4C21-4D38-8BD0-AD7DF597C11C}" type="datetimeFigureOut">
              <a:rPr lang="hr-HR" smtClean="0"/>
              <a:t>4.3.2021.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8A064F9-E343-47C9-9389-EED89C0F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892CC5D-6BA2-4740-B08F-8D9BA73F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B91D-A8C7-423A-A920-62BEF3C162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996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09F982-8B83-4635-B575-2BDDEC23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CE5BD1-44D6-419A-9E40-586F2991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659D451-2E5F-414A-BD6B-F067D4FA8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41C3F35-17FD-47C2-831C-E9E166B5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7E2B-4C21-4D38-8BD0-AD7DF597C11C}" type="datetimeFigureOut">
              <a:rPr lang="hr-HR" smtClean="0"/>
              <a:t>4.3.2021.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507E3F0-FA10-4BA0-B0B2-330C7568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B1E385E-23A5-4DB8-9795-58715CA6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B91D-A8C7-423A-A920-62BEF3C162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290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1E793F-01CC-46AE-8F0E-A4420250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A9D5C74-3CCD-4C28-A873-67186065B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54F111F-9B0C-4198-A2D9-3213B646C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AA9DDA3-A851-4897-BA4C-77161EBE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7E2B-4C21-4D38-8BD0-AD7DF597C11C}" type="datetimeFigureOut">
              <a:rPr lang="hr-HR" smtClean="0"/>
              <a:t>4.3.2021.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CD61057-5D12-47C4-BD6A-8E04E55D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76D9B72-A89D-4776-A9A3-07D3D7E7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7B91D-A8C7-423A-A920-62BEF3C162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218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438FC40-600C-4F78-A302-E94F3FAF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F94A193-133B-401D-9299-F85710B64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F1B1BAC-0C7D-4E7F-8B8C-D7C5D3A78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B7E2B-4C21-4D38-8BD0-AD7DF597C11C}" type="datetimeFigureOut">
              <a:rPr lang="hr-HR" smtClean="0"/>
              <a:t>4.3.2021.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3FD298-4915-4BFF-874C-A87C37A7A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E00C81-83CD-4540-8EF4-F92DFB59E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7B91D-A8C7-423A-A920-62BEF3C162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744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osoba, na zatvorenom, ljudi&#10;&#10;Opis je automatski generiran">
            <a:extLst>
              <a:ext uri="{FF2B5EF4-FFF2-40B4-BE49-F238E27FC236}">
                <a16:creationId xmlns:a16="http://schemas.microsoft.com/office/drawing/2014/main" id="{F2FA1C7A-08EE-42A9-9F49-B2B2582E1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5" r="-1" b="33106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19" name="Slika 18" descr="Slika na kojoj se prikazuje osoba&#10;&#10;Opis je automatski generiran">
            <a:extLst>
              <a:ext uri="{FF2B5EF4-FFF2-40B4-BE49-F238E27FC236}">
                <a16:creationId xmlns:a16="http://schemas.microsoft.com/office/drawing/2014/main" id="{6964F5E6-ECBB-467C-9778-7EA6B9702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85" b="1665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3B4FEC0-F8E4-4FD0-B34E-F803C1D676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49" b="7482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0" name="Slika 9" descr="Slika na kojoj se prikazuje tekst, na otvorenom, cesta, trava&#10;&#10;Opis je automatski generiran">
            <a:extLst>
              <a:ext uri="{FF2B5EF4-FFF2-40B4-BE49-F238E27FC236}">
                <a16:creationId xmlns:a16="http://schemas.microsoft.com/office/drawing/2014/main" id="{4CD354DA-E9BA-4A9E-A6CB-9CB2FBF91B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52" b="12978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ame 4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F7604B8-4338-4369-8C89-0940327FD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hr-HR" sz="1400">
                <a:solidFill>
                  <a:srgbClr val="080808"/>
                </a:solidFill>
              </a:rPr>
              <a:t>SAMO ISTINE U NOVOM NASLOVU</a:t>
            </a:r>
          </a:p>
          <a:p>
            <a:r>
              <a:rPr lang="hr-HR" sz="1400">
                <a:solidFill>
                  <a:srgbClr val="080808"/>
                </a:solidFill>
              </a:rPr>
              <a:t>28.2.2021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475E90D-BD31-4729-9F9D-D6D98932C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hr-HR" sz="2800">
                <a:solidFill>
                  <a:srgbClr val="080808"/>
                </a:solidFill>
              </a:rPr>
              <a:t>PRONAĐEN MRTVI DJEČAK PREDOZIRAN DROGOM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62D43C0-8897-4970-A8A0-3E76D636997D}"/>
              </a:ext>
            </a:extLst>
          </p:cNvPr>
          <p:cNvSpPr txBox="1"/>
          <p:nvPr/>
        </p:nvSpPr>
        <p:spPr>
          <a:xfrm>
            <a:off x="0" y="3106764"/>
            <a:ext cx="7637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INTERVJU</a:t>
            </a:r>
            <a:endParaRPr lang="hr-HR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C3D6D1FF-8582-4F1B-BB89-E902A79FB4BB}"/>
              </a:ext>
            </a:extLst>
          </p:cNvPr>
          <p:cNvSpPr txBox="1"/>
          <p:nvPr/>
        </p:nvSpPr>
        <p:spPr>
          <a:xfrm>
            <a:off x="10429407" y="6538073"/>
            <a:ext cx="7637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CRNA KRONIKA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EC8A03D4-4F03-4481-98FB-78484F6694F4}"/>
              </a:ext>
            </a:extLst>
          </p:cNvPr>
          <p:cNvSpPr txBox="1"/>
          <p:nvPr/>
        </p:nvSpPr>
        <p:spPr>
          <a:xfrm>
            <a:off x="10899138" y="-15839"/>
            <a:ext cx="9066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>
                <a:latin typeface="Arial" panose="020B0604020202020204" pitchFamily="34" charset="0"/>
              </a:rPr>
              <a:t>HOROSKOP</a:t>
            </a:r>
            <a:endParaRPr lang="hr-HR">
              <a:latin typeface="Arial" panose="020B0604020202020204" pitchFamily="34" charset="0"/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6DA58327-B9CD-4D9B-9A33-D5A33A2A145D}"/>
              </a:ext>
            </a:extLst>
          </p:cNvPr>
          <p:cNvSpPr txBox="1"/>
          <p:nvPr/>
        </p:nvSpPr>
        <p:spPr>
          <a:xfrm>
            <a:off x="9953742" y="3106764"/>
            <a:ext cx="10011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STRUČNI ČLANAK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D4F269AF-51F1-43F0-A5F3-000E5BCADEC1}"/>
              </a:ext>
            </a:extLst>
          </p:cNvPr>
          <p:cNvSpPr txBox="1"/>
          <p:nvPr/>
        </p:nvSpPr>
        <p:spPr>
          <a:xfrm>
            <a:off x="4546986" y="6571382"/>
            <a:ext cx="10035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Arial" panose="020B0604020202020204" pitchFamily="34" charset="0"/>
              </a:rPr>
              <a:t>HOROSKOP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8779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6FCE19-17EA-4AD6-8FAB-9F775C5D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85000"/>
                  </a:schemeClr>
                </a:solidFill>
              </a:rPr>
              <a:t>STRUČNI ČLANAK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5FA93F-A0A5-490A-B2CA-D5D2676AB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938" y="3502276"/>
            <a:ext cx="10515600" cy="4351338"/>
          </a:xfrm>
        </p:spPr>
        <p:txBody>
          <a:bodyPr/>
          <a:lstStyle/>
          <a:p>
            <a:r>
              <a:rPr lang="hr-HR" dirty="0"/>
              <a:t>2 Str.</a:t>
            </a:r>
          </a:p>
          <a:p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EC21A1A-AAC2-4AAA-9E23-61BA8794F1FD}"/>
              </a:ext>
            </a:extLst>
          </p:cNvPr>
          <p:cNvSpPr txBox="1"/>
          <p:nvPr/>
        </p:nvSpPr>
        <p:spPr>
          <a:xfrm>
            <a:off x="11353800" y="0"/>
            <a:ext cx="1019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chemeClr val="bg1">
                    <a:lumMod val="95000"/>
                  </a:schemeClr>
                </a:solidFill>
              </a:rPr>
              <a:t>2 Str.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D27036E2-B6E8-4D40-BBE1-6148D047F904}"/>
              </a:ext>
            </a:extLst>
          </p:cNvPr>
          <p:cNvSpPr txBox="1"/>
          <p:nvPr/>
        </p:nvSpPr>
        <p:spPr>
          <a:xfrm>
            <a:off x="3080479" y="3742757"/>
            <a:ext cx="6160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HOROSKOP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E819208-4002-489B-AD19-36A2729B6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25" y="3236548"/>
            <a:ext cx="5435575" cy="3621452"/>
          </a:xfrm>
          <a:prstGeom prst="rect">
            <a:avLst/>
          </a:prstGeom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0C387C41-10AF-4E05-BF1D-7695041410B1}"/>
              </a:ext>
            </a:extLst>
          </p:cNvPr>
          <p:cNvSpPr txBox="1"/>
          <p:nvPr/>
        </p:nvSpPr>
        <p:spPr>
          <a:xfrm>
            <a:off x="354262" y="1353955"/>
            <a:ext cx="619093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U razdoblju adolescencije, između djetinjstva i zrelosti, mladi, u potrazi za svojim odraslim identitetom sve više izmiču kontroli roditelja, suprotstavljaju se njihovu autoritetu, prkose, ne žele poštivati roditeljska pravila i imperativno žele sve više uvažavanja i slobode u svojim postupcima.</a:t>
            </a:r>
            <a:r>
              <a:rPr lang="hr-HR" b="1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r-HR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Osobni motivi zbog kojih pojedinac odlučuje uzimati bilo koje sredstvo ovisnosti vrlo su različiti.</a:t>
            </a:r>
            <a:r>
              <a:rPr lang="hr-HR" b="1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r-HR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Kada je riječ o tradicionalnim drogama kao što su alkohol i duhan, mnogi će ih početi uzimati smatrajući da je to ujedno i socijalno prihvatljiv način ponašanja.</a:t>
            </a:r>
            <a:r>
              <a:rPr lang="hr-HR" b="0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r-HR" i="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</a:rPr>
              <a:t> U određenog se broja zloporaba razvija do te mjere, da počinje ometati školovanje, obiteljske odnose, društveni život i produktivnost općenito.</a:t>
            </a:r>
            <a:endParaRPr lang="hr-HR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184C397E-88DB-45B4-99E3-AD8047C2D2E0}"/>
              </a:ext>
            </a:extLst>
          </p:cNvPr>
          <p:cNvSpPr txBox="1"/>
          <p:nvPr/>
        </p:nvSpPr>
        <p:spPr>
          <a:xfrm>
            <a:off x="0" y="6483884"/>
            <a:ext cx="6190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plivazdravlje.hr</a:t>
            </a:r>
          </a:p>
        </p:txBody>
      </p:sp>
    </p:spTree>
    <p:extLst>
      <p:ext uri="{BB962C8B-B14F-4D97-AF65-F5344CB8AC3E}">
        <p14:creationId xmlns:p14="http://schemas.microsoft.com/office/powerpoint/2010/main" val="395838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80F2E8-A00D-4B9F-AF8F-EC582C65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85000"/>
                  </a:schemeClr>
                </a:solidFill>
              </a:rPr>
              <a:t>PRONAĐEN MRTAV DJEČAK PREDOZIRAN DROGOM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01ABA2-390C-4197-ABC2-7EE661A13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>
                    <a:lumMod val="85000"/>
                  </a:schemeClr>
                </a:solidFill>
              </a:rPr>
              <a:t>Dječak Bowie pronađen je u stanu. U stanu su naišli na manje količine droge. Koliko se saznaje mladić se pokušao očistiti te početi ispočetka. </a:t>
            </a:r>
          </a:p>
          <a:p>
            <a:pPr marL="0" indent="0">
              <a:buNone/>
            </a:pPr>
            <a:r>
              <a:rPr lang="hr-HR" dirty="0">
                <a:solidFill>
                  <a:schemeClr val="bg1">
                    <a:lumMod val="85000"/>
                  </a:schemeClr>
                </a:solidFill>
              </a:rPr>
              <a:t>Ako se nađete u toj situaciji pomognite toj osobi da se odvoji od droge.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6ABAE1A-ED5B-4A0D-B5C4-C76B03237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954" y="3332397"/>
            <a:ext cx="5363355" cy="352560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6801D9E-7876-4169-A714-BE06AF71599D}"/>
              </a:ext>
            </a:extLst>
          </p:cNvPr>
          <p:cNvSpPr txBox="1"/>
          <p:nvPr/>
        </p:nvSpPr>
        <p:spPr>
          <a:xfrm>
            <a:off x="11254353" y="0"/>
            <a:ext cx="160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>
                    <a:lumMod val="95000"/>
                  </a:schemeClr>
                </a:solidFill>
              </a:rPr>
              <a:t>3 Str.</a:t>
            </a:r>
          </a:p>
        </p:txBody>
      </p:sp>
    </p:spTree>
    <p:extLst>
      <p:ext uri="{BB962C8B-B14F-4D97-AF65-F5344CB8AC3E}">
        <p14:creationId xmlns:p14="http://schemas.microsoft.com/office/powerpoint/2010/main" val="283527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AACE6E-FABE-445D-90CA-8274849A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95000"/>
                  </a:schemeClr>
                </a:solidFill>
              </a:rPr>
              <a:t>INTERVJU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734223-C1E1-416E-90D8-9C71CB21C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>
                <a:solidFill>
                  <a:schemeClr val="bg1">
                    <a:lumMod val="95000"/>
                  </a:schemeClr>
                </a:solidFill>
              </a:rPr>
              <a:t>INTERVJU S IVOM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b="1" dirty="0">
                <a:solidFill>
                  <a:schemeClr val="bg1">
                    <a:lumMod val="95000"/>
                  </a:schemeClr>
                </a:solidFill>
              </a:rPr>
              <a:t>KAKO STE SE OSJEĆALI KADA STE SAZNALI DA DORA</a:t>
            </a:r>
          </a:p>
          <a:p>
            <a:pPr marL="0" indent="0">
              <a:buNone/>
            </a:pPr>
            <a:r>
              <a:rPr lang="hr-HR" sz="1800" b="1" dirty="0">
                <a:solidFill>
                  <a:schemeClr val="bg1">
                    <a:lumMod val="95000"/>
                  </a:schemeClr>
                </a:solidFill>
              </a:rPr>
              <a:t>    UZIMA HEROIN ?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bg1">
                    <a:lumMod val="95000"/>
                  </a:schemeClr>
                </a:solidFill>
              </a:rPr>
              <a:t>Bila sam jako preplašena. Nekako sam joj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bg1">
                    <a:lumMod val="95000"/>
                  </a:schemeClr>
                </a:solidFill>
              </a:rPr>
              <a:t>  htjela pomoći ali me ona samo </a:t>
            </a:r>
            <a:r>
              <a:rPr lang="hr-HR" sz="1800" dirty="0" err="1">
                <a:solidFill>
                  <a:schemeClr val="bg1">
                    <a:lumMod val="95000"/>
                  </a:schemeClr>
                </a:solidFill>
              </a:rPr>
              <a:t>ignorilala</a:t>
            </a:r>
            <a:r>
              <a:rPr lang="hr-HR" sz="18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hr-HR" sz="1800" b="1" dirty="0">
                <a:solidFill>
                  <a:schemeClr val="bg1">
                    <a:lumMod val="95000"/>
                  </a:schemeClr>
                </a:solidFill>
              </a:rPr>
              <a:t>JAKO STE BILI ZABRINUTI ZA DORU  </a:t>
            </a:r>
          </a:p>
          <a:p>
            <a:pPr marL="0" indent="0">
              <a:buNone/>
            </a:pPr>
            <a:r>
              <a:rPr lang="hr-HR" sz="1800" b="1" dirty="0">
                <a:solidFill>
                  <a:schemeClr val="bg1">
                    <a:lumMod val="95000"/>
                  </a:schemeClr>
                </a:solidFill>
              </a:rPr>
              <a:t>    STVARNO VAM JE TAKO BITNA ?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bg1">
                    <a:lumMod val="95000"/>
                  </a:schemeClr>
                </a:solidFill>
              </a:rPr>
              <a:t>Naravno ipak je to moja najbolja prijateljica.</a:t>
            </a:r>
          </a:p>
          <a:p>
            <a:pPr marL="0" indent="0">
              <a:buNone/>
            </a:pPr>
            <a:r>
              <a:rPr lang="hr-HR" sz="1800" dirty="0">
                <a:solidFill>
                  <a:schemeClr val="bg1">
                    <a:lumMod val="95000"/>
                  </a:schemeClr>
                </a:solidFill>
              </a:rPr>
              <a:t>  Znam je još od kada smo bile male.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0455004-A4A5-4F26-949D-2F5F9EEBDEBA}"/>
              </a:ext>
            </a:extLst>
          </p:cNvPr>
          <p:cNvSpPr txBox="1"/>
          <p:nvPr/>
        </p:nvSpPr>
        <p:spPr>
          <a:xfrm>
            <a:off x="7701197" y="2656422"/>
            <a:ext cx="318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solidFill>
                  <a:schemeClr val="bg1">
                    <a:lumMod val="95000"/>
                  </a:schemeClr>
                </a:solidFill>
              </a:rPr>
              <a:t>DALI STE ZNALI DA DORI FALI LJUBAVI OD STRANE OBITELJI 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4982117-A8B1-4166-AFB8-3948BAC8CAD5}"/>
              </a:ext>
            </a:extLst>
          </p:cNvPr>
          <p:cNvSpPr txBox="1"/>
          <p:nvPr/>
        </p:nvSpPr>
        <p:spPr>
          <a:xfrm>
            <a:off x="7059120" y="3227332"/>
            <a:ext cx="5307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solidFill>
                  <a:schemeClr val="bg1">
                    <a:lumMod val="95000"/>
                  </a:schemeClr>
                </a:solidFill>
              </a:rPr>
              <a:t>Znala sam, zato sam je stalno zvala na obiteljske ručke te joj pokušali pokazati da je ona i dio naše obitelji.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95FB954-D63B-4D66-A2B8-B10BE6B99E6D}"/>
              </a:ext>
            </a:extLst>
          </p:cNvPr>
          <p:cNvSpPr txBox="1"/>
          <p:nvPr/>
        </p:nvSpPr>
        <p:spPr>
          <a:xfrm>
            <a:off x="7059120" y="4093527"/>
            <a:ext cx="4523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>
                    <a:lumMod val="95000"/>
                  </a:schemeClr>
                </a:solidFill>
              </a:rPr>
              <a:t>JESTE LI MISLILI DA SE PRESTANETE DRUŽITI S DOROM 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D34F314-2A89-4E8B-8333-B2E384509D3C}"/>
              </a:ext>
            </a:extLst>
          </p:cNvPr>
          <p:cNvSpPr txBox="1"/>
          <p:nvPr/>
        </p:nvSpPr>
        <p:spPr>
          <a:xfrm>
            <a:off x="7059120" y="4779881"/>
            <a:ext cx="5132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solidFill>
                  <a:schemeClr val="bg1">
                    <a:lumMod val="95000"/>
                  </a:schemeClr>
                </a:solidFill>
              </a:rPr>
              <a:t>Nisam, htjela sam joj pomoći te ju uvjeri kako to nije dobro za nju.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2C968F0-1DF0-4F2F-9F3B-18A00929A74C}"/>
              </a:ext>
            </a:extLst>
          </p:cNvPr>
          <p:cNvSpPr txBox="1"/>
          <p:nvPr/>
        </p:nvSpPr>
        <p:spPr>
          <a:xfrm>
            <a:off x="11213023" y="-71706"/>
            <a:ext cx="61838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>
                    <a:lumMod val="95000"/>
                  </a:schemeClr>
                </a:solidFill>
              </a:rPr>
              <a:t>4 Str.</a:t>
            </a:r>
          </a:p>
        </p:txBody>
      </p:sp>
    </p:spTree>
    <p:extLst>
      <p:ext uri="{BB962C8B-B14F-4D97-AF65-F5344CB8AC3E}">
        <p14:creationId xmlns:p14="http://schemas.microsoft.com/office/powerpoint/2010/main" val="229779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7051FB-F6AA-4986-9FFB-FF471E4A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85000"/>
                  </a:schemeClr>
                </a:solidFill>
              </a:rPr>
              <a:t>CRNA KRONIKA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F1C62F9-23A3-428A-BC8A-0763D5E5C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>
                    <a:lumMod val="85000"/>
                  </a:schemeClr>
                </a:solidFill>
              </a:rPr>
              <a:t>Osim smrti dječaka Reeda doznaje se da su se okupljali u stanu gdje je pronađen mrtav dječak. Također doznajemo da se nakon Dorinog prvog izlaza u klub s prijateljicom Ivom, Dora imala prometnu nesreću u autu s Dinkom koji se zabio u golfa peticu te je brzo odjurio s mjesta nesreće.</a:t>
            </a:r>
          </a:p>
          <a:p>
            <a:pPr marL="0" indent="0">
              <a:buNone/>
            </a:pPr>
            <a:r>
              <a:rPr lang="hr-HR" dirty="0">
                <a:solidFill>
                  <a:schemeClr val="bg1">
                    <a:lumMod val="85000"/>
                  </a:schemeClr>
                </a:solidFill>
              </a:rPr>
              <a:t>Također važno je spomenuti da većina njih koji su imali ovisnost bile su maloljetne osobe.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7D99A0D-13CB-4E2B-912A-907AC9475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742" y="4401471"/>
            <a:ext cx="3579136" cy="245652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FF17D66-724A-42E7-AD3D-B08A9B03276F}"/>
              </a:ext>
            </a:extLst>
          </p:cNvPr>
          <p:cNvSpPr txBox="1"/>
          <p:nvPr/>
        </p:nvSpPr>
        <p:spPr>
          <a:xfrm>
            <a:off x="11185901" y="-62200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5 Str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310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8C131-843D-4271-B63C-CAA161104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85000"/>
                  </a:schemeClr>
                </a:solidFill>
              </a:rPr>
              <a:t>HOROSKOP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B2C0C0-2F55-4D06-BE22-50811DB15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800" dirty="0">
                <a:solidFill>
                  <a:schemeClr val="bg1">
                    <a:lumMod val="85000"/>
                  </a:schemeClr>
                </a:solidFill>
              </a:rPr>
              <a:t>OVAN- Vi već dugo radite ilegalne stvari, ali mama vam je to doznala i sad ste u nevolji.</a:t>
            </a:r>
          </a:p>
          <a:p>
            <a:r>
              <a:rPr lang="hr-HR" sz="1800" dirty="0">
                <a:solidFill>
                  <a:schemeClr val="bg1">
                    <a:lumMod val="85000"/>
                  </a:schemeClr>
                </a:solidFill>
              </a:rPr>
              <a:t>BIK- Vi ćete ubrzo upasti u društvo koje ima mnogo ovisnosti te ćete vi postati jedni od njih.</a:t>
            </a:r>
          </a:p>
          <a:p>
            <a:r>
              <a:rPr lang="hr-HR" sz="1800" dirty="0">
                <a:solidFill>
                  <a:schemeClr val="bg1">
                    <a:lumMod val="85000"/>
                  </a:schemeClr>
                </a:solidFill>
              </a:rPr>
              <a:t>BLIZANCI- Doznati ćeš da te simpatija uopće ne voli.</a:t>
            </a:r>
          </a:p>
          <a:p>
            <a:r>
              <a:rPr lang="hr-HR" sz="1800" dirty="0">
                <a:solidFill>
                  <a:schemeClr val="bg1">
                    <a:lumMod val="85000"/>
                  </a:schemeClr>
                </a:solidFill>
              </a:rPr>
              <a:t>RAK- Imati ćete puno problema u obitelji.</a:t>
            </a:r>
          </a:p>
          <a:p>
            <a:r>
              <a:rPr lang="hr-HR" sz="1800" dirty="0">
                <a:solidFill>
                  <a:schemeClr val="bg1">
                    <a:lumMod val="85000"/>
                  </a:schemeClr>
                </a:solidFill>
              </a:rPr>
              <a:t>LAV- Ubrzo ćete izgubiti voljenu osobu.</a:t>
            </a:r>
          </a:p>
          <a:p>
            <a:r>
              <a:rPr lang="hr-HR" sz="1800" dirty="0">
                <a:solidFill>
                  <a:schemeClr val="bg1">
                    <a:lumMod val="85000"/>
                  </a:schemeClr>
                </a:solidFill>
              </a:rPr>
              <a:t>DJEVICA-  Tvoja budućnost biti će puna bjeline.</a:t>
            </a:r>
          </a:p>
          <a:p>
            <a:r>
              <a:rPr lang="hr-HR" sz="1800" dirty="0">
                <a:solidFill>
                  <a:schemeClr val="bg1">
                    <a:lumMod val="85000"/>
                  </a:schemeClr>
                </a:solidFill>
              </a:rPr>
              <a:t>VAGA -  Početi ćeš se družiti s osobom koju </a:t>
            </a:r>
            <a:r>
              <a:rPr lang="hr-HR" sz="1800" dirty="0" err="1">
                <a:solidFill>
                  <a:schemeClr val="bg1">
                    <a:lumMod val="85000"/>
                  </a:schemeClr>
                </a:solidFill>
              </a:rPr>
              <a:t>nepodnosiš</a:t>
            </a:r>
            <a:r>
              <a:rPr lang="hr-HR" sz="18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r>
              <a:rPr lang="hr-HR" sz="1800" dirty="0">
                <a:solidFill>
                  <a:schemeClr val="bg1">
                    <a:lumMod val="85000"/>
                  </a:schemeClr>
                </a:solidFill>
              </a:rPr>
              <a:t>ŠKORPION- Saznati ćeš da te najbolji prijatelj </a:t>
            </a:r>
            <a:r>
              <a:rPr lang="hr-HR" sz="1800" dirty="0" err="1">
                <a:solidFill>
                  <a:schemeClr val="bg1">
                    <a:lumMod val="85000"/>
                  </a:schemeClr>
                </a:solidFill>
              </a:rPr>
              <a:t>nevoli</a:t>
            </a:r>
            <a:r>
              <a:rPr lang="hr-HR" sz="1800" dirty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r>
              <a:rPr lang="hr-HR" sz="1800" dirty="0">
                <a:solidFill>
                  <a:schemeClr val="bg1">
                    <a:lumMod val="85000"/>
                  </a:schemeClr>
                </a:solidFill>
              </a:rPr>
              <a:t>STRIJELAC- Tvoja će budućnosti biti jako čudna.</a:t>
            </a:r>
          </a:p>
          <a:p>
            <a:r>
              <a:rPr lang="hr-HR" sz="1800" dirty="0">
                <a:solidFill>
                  <a:schemeClr val="bg1">
                    <a:lumMod val="85000"/>
                  </a:schemeClr>
                </a:solidFill>
              </a:rPr>
              <a:t>JARAC- Ljudi oko tebe će trebati tvoju pomoć.</a:t>
            </a:r>
          </a:p>
          <a:p>
            <a:r>
              <a:rPr lang="hr-HR" sz="1800" dirty="0">
                <a:solidFill>
                  <a:schemeClr val="bg1">
                    <a:lumMod val="85000"/>
                  </a:schemeClr>
                </a:solidFill>
              </a:rPr>
              <a:t>VODENJAK- Ti ćeš postati osoba koja nabavlja drogu.</a:t>
            </a:r>
          </a:p>
          <a:p>
            <a:r>
              <a:rPr lang="hr-HR" sz="1800" dirty="0">
                <a:solidFill>
                  <a:schemeClr val="bg1">
                    <a:lumMod val="85000"/>
                  </a:schemeClr>
                </a:solidFill>
              </a:rPr>
              <a:t>RIBA- Ubrzo će te netko iznevjeriti.</a:t>
            </a:r>
          </a:p>
          <a:p>
            <a:endParaRPr lang="hr-HR" sz="1800" dirty="0"/>
          </a:p>
          <a:p>
            <a:endParaRPr lang="hr-HR" sz="1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5CFC623-24C9-4304-B239-70F298F78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006" y="3006670"/>
            <a:ext cx="5776994" cy="385132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2900BB4-AB69-481F-9E12-A6464EE31AF7}"/>
              </a:ext>
            </a:extLst>
          </p:cNvPr>
          <p:cNvSpPr txBox="1"/>
          <p:nvPr/>
        </p:nvSpPr>
        <p:spPr>
          <a:xfrm>
            <a:off x="11081480" y="0"/>
            <a:ext cx="6153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bg1">
                    <a:lumMod val="85000"/>
                  </a:schemeClr>
                </a:solidFill>
              </a:rPr>
              <a:t>6 Str.</a:t>
            </a:r>
          </a:p>
        </p:txBody>
      </p:sp>
    </p:spTree>
    <p:extLst>
      <p:ext uri="{BB962C8B-B14F-4D97-AF65-F5344CB8AC3E}">
        <p14:creationId xmlns:p14="http://schemas.microsoft.com/office/powerpoint/2010/main" val="2150898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527</Words>
  <Application>Microsoft Office PowerPoint</Application>
  <PresentationFormat>Široki zaslon</PresentationFormat>
  <Paragraphs>52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PRONAĐEN MRTVI DJEČAK PREDOZIRAN DROGOM</vt:lpstr>
      <vt:lpstr>STRUČNI ČLANAK</vt:lpstr>
      <vt:lpstr>PRONAĐEN MRTAV DJEČAK PREDOZIRAN DROGOM</vt:lpstr>
      <vt:lpstr>INTERVJU</vt:lpstr>
      <vt:lpstr>CRNA KRONIKA</vt:lpstr>
      <vt:lpstr>HOROSKOP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PRONAĐEN MRTVI DJEČAK PREDOZIRAN DROGOM</dc:title>
  <dc:creator>Duje Kasalo</dc:creator>
  <cp:lastModifiedBy>Petra</cp:lastModifiedBy>
  <cp:revision>4</cp:revision>
  <dcterms:created xsi:type="dcterms:W3CDTF">2021-03-01T13:11:54Z</dcterms:created>
  <dcterms:modified xsi:type="dcterms:W3CDTF">2021-03-04T16:50:44Z</dcterms:modified>
</cp:coreProperties>
</file>