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F120A-9441-4673-9C90-89CA8EAF47E2}" v="1" dt="2021-02-28T17:17:21.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1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Eržić" userId="S::martin.erzic@skole.hr::db945ccc-3fe9-448a-9d14-43334a9cc0f3" providerId="AD" clId="Web-{BAAF120A-9441-4673-9C90-89CA8EAF47E2}"/>
    <pc:docChg chg="modSld">
      <pc:chgData name="Martin Eržić" userId="S::martin.erzic@skole.hr::db945ccc-3fe9-448a-9d14-43334a9cc0f3" providerId="AD" clId="Web-{BAAF120A-9441-4673-9C90-89CA8EAF47E2}" dt="2021-02-28T17:17:21.498" v="0" actId="1076"/>
      <pc:docMkLst>
        <pc:docMk/>
      </pc:docMkLst>
      <pc:sldChg chg="modSp">
        <pc:chgData name="Martin Eržić" userId="S::martin.erzic@skole.hr::db945ccc-3fe9-448a-9d14-43334a9cc0f3" providerId="AD" clId="Web-{BAAF120A-9441-4673-9C90-89CA8EAF47E2}" dt="2021-02-28T17:17:21.498" v="0" actId="1076"/>
        <pc:sldMkLst>
          <pc:docMk/>
          <pc:sldMk cId="491668622" sldId="256"/>
        </pc:sldMkLst>
        <pc:spChg chg="mod">
          <ac:chgData name="Martin Eržić" userId="S::martin.erzic@skole.hr::db945ccc-3fe9-448a-9d14-43334a9cc0f3" providerId="AD" clId="Web-{BAAF120A-9441-4673-9C90-89CA8EAF47E2}" dt="2021-02-28T17:17:21.498" v="0" actId="1076"/>
          <ac:spMkLst>
            <pc:docMk/>
            <pc:sldMk cId="491668622" sldId="256"/>
            <ac:spMk id="2" creationId="{E5809239-7588-4ECE-A898-62A14C6D8A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321939-B2BD-4F3F-A372-AC61B8BDC536}"/>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FDBF9BF7-FC71-4342-99DC-E93D50A77E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FC766BC1-D719-4D0F-BC0F-A1CEB00054FD}"/>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5" name="Rezervirano mjesto podnožja 4">
            <a:extLst>
              <a:ext uri="{FF2B5EF4-FFF2-40B4-BE49-F238E27FC236}">
                <a16:creationId xmlns:a16="http://schemas.microsoft.com/office/drawing/2014/main" id="{B1E636DE-BFBD-4102-98B1-A1104C655A1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94BB76B6-D0F5-49C0-92A1-8E15F2D0C38D}"/>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129804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C66466-6CC7-4AC4-A0BE-48A526A67E23}"/>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08680F7-5F59-4901-9067-13E43F827BC5}"/>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0E42746-AF73-4DA4-A8A9-048E7AC445D7}"/>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5" name="Rezervirano mjesto podnožja 4">
            <a:extLst>
              <a:ext uri="{FF2B5EF4-FFF2-40B4-BE49-F238E27FC236}">
                <a16:creationId xmlns:a16="http://schemas.microsoft.com/office/drawing/2014/main" id="{D3706281-7277-408B-BD6D-650D1416125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03E437E-E21B-4B76-9E53-756A55F8DBEA}"/>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401941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036F76F0-2691-4473-BD4B-6D81682BF8B6}"/>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284715B7-C80B-490B-9E83-06CB28613250}"/>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E3F3787-B3F9-4064-B8B2-29026B5AEF8D}"/>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5" name="Rezervirano mjesto podnožja 4">
            <a:extLst>
              <a:ext uri="{FF2B5EF4-FFF2-40B4-BE49-F238E27FC236}">
                <a16:creationId xmlns:a16="http://schemas.microsoft.com/office/drawing/2014/main" id="{CF791436-53AD-4643-9CF0-D91B84B1902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53F8C05-514F-4E62-8213-27C63946953A}"/>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286434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BD85C5-F6CE-4306-8C74-BB9E8B5B379F}"/>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CCAD528-DD6A-42C4-8E42-D75A8C5B11BA}"/>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8CC6225-D3F6-44AB-8E3A-0470D2DB7FBB}"/>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5" name="Rezervirano mjesto podnožja 4">
            <a:extLst>
              <a:ext uri="{FF2B5EF4-FFF2-40B4-BE49-F238E27FC236}">
                <a16:creationId xmlns:a16="http://schemas.microsoft.com/office/drawing/2014/main" id="{9646071D-FCFD-43CA-85CE-1D46A26E49D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B9A5D74-F302-44B5-9737-6A8BC8579766}"/>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17383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DECB87-3182-40A5-912D-621D7CF0531C}"/>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6243E0D2-F0AB-404F-95D9-C125B0097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DA4A31E4-C2A5-47A9-B2ED-928A2C1EEAF8}"/>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5" name="Rezervirano mjesto podnožja 4">
            <a:extLst>
              <a:ext uri="{FF2B5EF4-FFF2-40B4-BE49-F238E27FC236}">
                <a16:creationId xmlns:a16="http://schemas.microsoft.com/office/drawing/2014/main" id="{331DD6B8-AD12-4C9C-B5C7-CAB6DDA3404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F9D1038-0CA1-42C9-A0CB-4142CC9480DB}"/>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242444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9D60E9-6F53-46BC-99F2-7D3E64FBA99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C2DF3C43-66B9-4A00-B486-45B37EC26F8B}"/>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D2F9738C-9A06-4829-85D8-2346DB6F08D3}"/>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D2C2557F-AA0F-43C6-BD67-2F92D29624F1}"/>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6" name="Rezervirano mjesto podnožja 5">
            <a:extLst>
              <a:ext uri="{FF2B5EF4-FFF2-40B4-BE49-F238E27FC236}">
                <a16:creationId xmlns:a16="http://schemas.microsoft.com/office/drawing/2014/main" id="{7C841448-01AB-402F-9320-45CB5A730DE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D56F392-E8CE-475D-A207-48FDE7FEA3D2}"/>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289554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58F21A-D56F-4FCD-815B-5B0FDD118709}"/>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C26E8A6-8325-4D91-8871-7F6037CE5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1779BC06-D7C3-4A9F-B497-3655D99F076C}"/>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C6F6F3AE-B36B-4437-8266-A46CF11A8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13EE0DF1-0FE6-4AC5-A449-1A26256896B9}"/>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5A319E04-E1EE-4141-A2E5-36D3D53E08EF}"/>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8" name="Rezervirano mjesto podnožja 7">
            <a:extLst>
              <a:ext uri="{FF2B5EF4-FFF2-40B4-BE49-F238E27FC236}">
                <a16:creationId xmlns:a16="http://schemas.microsoft.com/office/drawing/2014/main" id="{266E8FAA-9BAD-4DE1-9125-8859C80C3FB8}"/>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0B050BDE-B631-424C-AC09-101813474D60}"/>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228148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69E974-62E7-4867-B921-1D7F774731B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0C8559EA-4F41-4541-BB46-B5B885B803CD}"/>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4" name="Rezervirano mjesto podnožja 3">
            <a:extLst>
              <a:ext uri="{FF2B5EF4-FFF2-40B4-BE49-F238E27FC236}">
                <a16:creationId xmlns:a16="http://schemas.microsoft.com/office/drawing/2014/main" id="{0F32038A-7E15-410D-AEC2-6E83203AC0A0}"/>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214FA0E2-09A7-479C-8E2B-742594E244AE}"/>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386693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A77C3845-927E-4D20-A533-B63E70314790}"/>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3" name="Rezervirano mjesto podnožja 2">
            <a:extLst>
              <a:ext uri="{FF2B5EF4-FFF2-40B4-BE49-F238E27FC236}">
                <a16:creationId xmlns:a16="http://schemas.microsoft.com/office/drawing/2014/main" id="{8C8106B5-F4B6-4D31-BD47-B379769D125F}"/>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744AEF20-C29B-4B2E-9B10-74CF3F19D364}"/>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211404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ED20A5-12DA-460A-A29A-CAF9A57744D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5E0FABB0-A6C7-4C4C-9AFC-DB9D67093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1153B307-2F69-4C99-9556-8FF9F756F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BE665EC-9EC1-44CF-83C0-57D1CA7EF858}"/>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6" name="Rezervirano mjesto podnožja 5">
            <a:extLst>
              <a:ext uri="{FF2B5EF4-FFF2-40B4-BE49-F238E27FC236}">
                <a16:creationId xmlns:a16="http://schemas.microsoft.com/office/drawing/2014/main" id="{8686DC87-2536-4F88-A8A6-A8222D6EF5B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1577796-3540-42B8-979C-1F0A5F420199}"/>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29239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72BBE4-D8E6-4610-9FDE-5A091CC34C2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7DAFC1B6-A70B-46F4-A8DD-7056B2F1BD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0EEC73C6-8768-46B0-B165-A77E50E1E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50E3C151-F7D7-42E8-A6BA-514FF0A30A95}"/>
              </a:ext>
            </a:extLst>
          </p:cNvPr>
          <p:cNvSpPr>
            <a:spLocks noGrp="1"/>
          </p:cNvSpPr>
          <p:nvPr>
            <p:ph type="dt" sz="half" idx="10"/>
          </p:nvPr>
        </p:nvSpPr>
        <p:spPr/>
        <p:txBody>
          <a:bodyPr/>
          <a:lstStyle/>
          <a:p>
            <a:fld id="{35C8F9FA-46F8-4569-86A8-9C691045AD18}" type="datetimeFigureOut">
              <a:rPr lang="hr-HR" smtClean="0"/>
              <a:t>28.2.2021.</a:t>
            </a:fld>
            <a:endParaRPr lang="hr-HR"/>
          </a:p>
        </p:txBody>
      </p:sp>
      <p:sp>
        <p:nvSpPr>
          <p:cNvPr id="6" name="Rezervirano mjesto podnožja 5">
            <a:extLst>
              <a:ext uri="{FF2B5EF4-FFF2-40B4-BE49-F238E27FC236}">
                <a16:creationId xmlns:a16="http://schemas.microsoft.com/office/drawing/2014/main" id="{703E76D1-CE55-42F0-B33D-FB225F51337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7CD5903-FDCC-4393-A72E-D79551FAF17A}"/>
              </a:ext>
            </a:extLst>
          </p:cNvPr>
          <p:cNvSpPr>
            <a:spLocks noGrp="1"/>
          </p:cNvSpPr>
          <p:nvPr>
            <p:ph type="sldNum" sz="quarter" idx="12"/>
          </p:nvPr>
        </p:nvSpPr>
        <p:spPr/>
        <p:txBody>
          <a:bodyPr/>
          <a:lstStyle/>
          <a:p>
            <a:fld id="{4C6B1930-25D2-436A-9B5E-2AE35E550B01}" type="slidenum">
              <a:rPr lang="hr-HR" smtClean="0"/>
              <a:t>‹#›</a:t>
            </a:fld>
            <a:endParaRPr lang="hr-HR"/>
          </a:p>
        </p:txBody>
      </p:sp>
    </p:spTree>
    <p:extLst>
      <p:ext uri="{BB962C8B-B14F-4D97-AF65-F5344CB8AC3E}">
        <p14:creationId xmlns:p14="http://schemas.microsoft.com/office/powerpoint/2010/main" val="30584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DD706EA5-D5F4-45BE-8F3D-75408B633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9E2DF72-D691-4720-9DFD-17946663D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43DA249-6AA9-4C09-87C8-6D9ADC620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8F9FA-46F8-4569-86A8-9C691045AD18}" type="datetimeFigureOut">
              <a:rPr lang="hr-HR" smtClean="0"/>
              <a:t>28.2.2021.</a:t>
            </a:fld>
            <a:endParaRPr lang="hr-HR"/>
          </a:p>
        </p:txBody>
      </p:sp>
      <p:sp>
        <p:nvSpPr>
          <p:cNvPr id="5" name="Rezervirano mjesto podnožja 4">
            <a:extLst>
              <a:ext uri="{FF2B5EF4-FFF2-40B4-BE49-F238E27FC236}">
                <a16:creationId xmlns:a16="http://schemas.microsoft.com/office/drawing/2014/main" id="{7F2D57C6-213D-4A5E-96C5-4DF8E6F3F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6AC86242-6A97-4AC2-A49E-48BEA9FA9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B1930-25D2-436A-9B5E-2AE35E550B01}" type="slidenum">
              <a:rPr lang="hr-HR" smtClean="0"/>
              <a:t>‹#›</a:t>
            </a:fld>
            <a:endParaRPr lang="hr-HR"/>
          </a:p>
        </p:txBody>
      </p:sp>
    </p:spTree>
    <p:extLst>
      <p:ext uri="{BB962C8B-B14F-4D97-AF65-F5344CB8AC3E}">
        <p14:creationId xmlns:p14="http://schemas.microsoft.com/office/powerpoint/2010/main" val="3342849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kako.hr/a/kako-se-ponasati-u-slucaju-nesvjestice-sto-uciniti-ako-netko-osjeti-slabost-ili-se-onesvijesti"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072info.com/sta-trebate-uraditi-ukoliko-se-neko-onesvijesti-pored-vas-a-sta-nikako-ne-biste-smjeli-napravit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herecoveryvillage.com/heroin-addic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varazdin.hr/crna-kronika/foto-krv-na-cesti-oko-ponoci-u-zagrebackoj-ulici-nalet-osobnog-vozila-na-pjesakinju-koja-je-setala-psa-367677/"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tportal.hr/horoskop"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21000"/>
          </a:schemeClr>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492F39A-2197-421A-8079-6377C30D8CD8}"/>
              </a:ext>
            </a:extLst>
          </p:cNvPr>
          <p:cNvPicPr>
            <a:picLocks noChangeAspect="1"/>
          </p:cNvPicPr>
          <p:nvPr/>
        </p:nvPicPr>
        <p:blipFill>
          <a:blip r:embed="rId2"/>
          <a:stretch>
            <a:fillRect/>
          </a:stretch>
        </p:blipFill>
        <p:spPr>
          <a:xfrm>
            <a:off x="6923415" y="-55562"/>
            <a:ext cx="5268585" cy="3512390"/>
          </a:xfrm>
          <a:prstGeom prst="rect">
            <a:avLst/>
          </a:prstGeom>
        </p:spPr>
      </p:pic>
      <p:sp>
        <p:nvSpPr>
          <p:cNvPr id="2" name="Naslov 1">
            <a:extLst>
              <a:ext uri="{FF2B5EF4-FFF2-40B4-BE49-F238E27FC236}">
                <a16:creationId xmlns:a16="http://schemas.microsoft.com/office/drawing/2014/main" id="{E5809239-7588-4ECE-A898-62A14C6D8A69}"/>
              </a:ext>
            </a:extLst>
          </p:cNvPr>
          <p:cNvSpPr>
            <a:spLocks noGrp="1"/>
          </p:cNvSpPr>
          <p:nvPr>
            <p:ph type="ctrTitle"/>
          </p:nvPr>
        </p:nvSpPr>
        <p:spPr>
          <a:xfrm>
            <a:off x="-431397" y="453210"/>
            <a:ext cx="7416800" cy="2494845"/>
          </a:xfrm>
        </p:spPr>
        <p:txBody>
          <a:bodyPr>
            <a:normAutofit fontScale="90000"/>
          </a:bodyPr>
          <a:lstStyle/>
          <a:p>
            <a:r>
              <a:rPr lang="hr-HR" b="1" dirty="0">
                <a:highlight>
                  <a:srgbClr val="C0C0C0"/>
                </a:highlight>
              </a:rPr>
              <a:t>PRONAĐEN MRTAV MLADIĆ PREDOZIRAN HEROINOM</a:t>
            </a:r>
          </a:p>
        </p:txBody>
      </p:sp>
      <p:sp>
        <p:nvSpPr>
          <p:cNvPr id="3" name="Podnaslov 2">
            <a:extLst>
              <a:ext uri="{FF2B5EF4-FFF2-40B4-BE49-F238E27FC236}">
                <a16:creationId xmlns:a16="http://schemas.microsoft.com/office/drawing/2014/main" id="{B53EA687-5B53-4683-BEB3-F6F0DE413667}"/>
              </a:ext>
            </a:extLst>
          </p:cNvPr>
          <p:cNvSpPr>
            <a:spLocks noGrp="1"/>
          </p:cNvSpPr>
          <p:nvPr>
            <p:ph type="subTitle" idx="1"/>
          </p:nvPr>
        </p:nvSpPr>
        <p:spPr>
          <a:xfrm>
            <a:off x="-428978" y="4301951"/>
            <a:ext cx="4109156" cy="584776"/>
          </a:xfrm>
        </p:spPr>
        <p:txBody>
          <a:bodyPr>
            <a:normAutofit fontScale="92500" lnSpcReduction="20000"/>
          </a:bodyPr>
          <a:lstStyle/>
          <a:p>
            <a:r>
              <a:rPr lang="hr-HR" b="1" dirty="0"/>
              <a:t>DJEVOJČICA POGINULA U PROMETNOJ NESREĆI</a:t>
            </a:r>
          </a:p>
        </p:txBody>
      </p:sp>
      <p:sp>
        <p:nvSpPr>
          <p:cNvPr id="4" name="TekstniOkvir 3">
            <a:extLst>
              <a:ext uri="{FF2B5EF4-FFF2-40B4-BE49-F238E27FC236}">
                <a16:creationId xmlns:a16="http://schemas.microsoft.com/office/drawing/2014/main" id="{79EA3FC9-250F-4701-9BE3-31017D8A7443}"/>
              </a:ext>
            </a:extLst>
          </p:cNvPr>
          <p:cNvSpPr txBox="1"/>
          <p:nvPr/>
        </p:nvSpPr>
        <p:spPr>
          <a:xfrm>
            <a:off x="225778" y="-2"/>
            <a:ext cx="2799644" cy="584775"/>
          </a:xfrm>
          <a:prstGeom prst="rect">
            <a:avLst/>
          </a:prstGeom>
          <a:noFill/>
        </p:spPr>
        <p:txBody>
          <a:bodyPr wrap="square" rtlCol="0">
            <a:spAutoFit/>
          </a:bodyPr>
          <a:lstStyle/>
          <a:p>
            <a:r>
              <a:rPr lang="hr-HR" sz="3200" dirty="0">
                <a:solidFill>
                  <a:schemeClr val="accent1">
                    <a:lumMod val="50000"/>
                  </a:schemeClr>
                </a:solidFill>
              </a:rPr>
              <a:t>VEČERNJI LIST</a:t>
            </a:r>
          </a:p>
        </p:txBody>
      </p:sp>
      <p:pic>
        <p:nvPicPr>
          <p:cNvPr id="6" name="Slika 5">
            <a:extLst>
              <a:ext uri="{FF2B5EF4-FFF2-40B4-BE49-F238E27FC236}">
                <a16:creationId xmlns:a16="http://schemas.microsoft.com/office/drawing/2014/main" id="{29088C3D-ACA8-4AC6-91DC-38E3C8CE15D1}"/>
              </a:ext>
            </a:extLst>
          </p:cNvPr>
          <p:cNvPicPr>
            <a:picLocks noChangeAspect="1"/>
          </p:cNvPicPr>
          <p:nvPr/>
        </p:nvPicPr>
        <p:blipFill>
          <a:blip r:embed="rId3"/>
          <a:stretch>
            <a:fillRect/>
          </a:stretch>
        </p:blipFill>
        <p:spPr>
          <a:xfrm>
            <a:off x="1" y="4886727"/>
            <a:ext cx="3228622" cy="1938669"/>
          </a:xfrm>
          <a:prstGeom prst="rect">
            <a:avLst/>
          </a:prstGeom>
        </p:spPr>
      </p:pic>
      <p:sp>
        <p:nvSpPr>
          <p:cNvPr id="7" name="TekstniOkvir 6">
            <a:extLst>
              <a:ext uri="{FF2B5EF4-FFF2-40B4-BE49-F238E27FC236}">
                <a16:creationId xmlns:a16="http://schemas.microsoft.com/office/drawing/2014/main" id="{69787BE1-AF47-412D-B5D5-8338D7C75C5A}"/>
              </a:ext>
            </a:extLst>
          </p:cNvPr>
          <p:cNvSpPr txBox="1"/>
          <p:nvPr/>
        </p:nvSpPr>
        <p:spPr>
          <a:xfrm>
            <a:off x="3680178" y="4117286"/>
            <a:ext cx="3330220" cy="769441"/>
          </a:xfrm>
          <a:prstGeom prst="rect">
            <a:avLst/>
          </a:prstGeom>
          <a:noFill/>
        </p:spPr>
        <p:txBody>
          <a:bodyPr wrap="square" rtlCol="0">
            <a:spAutoFit/>
          </a:bodyPr>
          <a:lstStyle/>
          <a:p>
            <a:pPr algn="ctr"/>
            <a:r>
              <a:rPr lang="hr-HR" sz="2200" b="1" dirty="0"/>
              <a:t>ZNATE LI KOLIKO JE HEROIN ZAPRAVO OPASAN</a:t>
            </a:r>
          </a:p>
        </p:txBody>
      </p:sp>
      <p:pic>
        <p:nvPicPr>
          <p:cNvPr id="8" name="Slika 7">
            <a:extLst>
              <a:ext uri="{FF2B5EF4-FFF2-40B4-BE49-F238E27FC236}">
                <a16:creationId xmlns:a16="http://schemas.microsoft.com/office/drawing/2014/main" id="{32F1B76E-07A8-4C80-AD35-94511D706AA7}"/>
              </a:ext>
            </a:extLst>
          </p:cNvPr>
          <p:cNvPicPr>
            <a:picLocks noChangeAspect="1"/>
          </p:cNvPicPr>
          <p:nvPr/>
        </p:nvPicPr>
        <p:blipFill>
          <a:blip r:embed="rId4"/>
          <a:stretch>
            <a:fillRect/>
          </a:stretch>
        </p:blipFill>
        <p:spPr>
          <a:xfrm>
            <a:off x="3807883" y="4883309"/>
            <a:ext cx="2987826" cy="1942087"/>
          </a:xfrm>
          <a:prstGeom prst="rect">
            <a:avLst/>
          </a:prstGeom>
        </p:spPr>
      </p:pic>
      <p:sp>
        <p:nvSpPr>
          <p:cNvPr id="11" name="TekstniOkvir 10">
            <a:extLst>
              <a:ext uri="{FF2B5EF4-FFF2-40B4-BE49-F238E27FC236}">
                <a16:creationId xmlns:a16="http://schemas.microsoft.com/office/drawing/2014/main" id="{A19C68DC-D7DB-489F-85E1-13E4AB735AF2}"/>
              </a:ext>
            </a:extLst>
          </p:cNvPr>
          <p:cNvSpPr txBox="1"/>
          <p:nvPr/>
        </p:nvSpPr>
        <p:spPr>
          <a:xfrm>
            <a:off x="6923415" y="4141398"/>
            <a:ext cx="5268585" cy="769441"/>
          </a:xfrm>
          <a:prstGeom prst="rect">
            <a:avLst/>
          </a:prstGeom>
          <a:noFill/>
        </p:spPr>
        <p:txBody>
          <a:bodyPr wrap="square" rtlCol="0">
            <a:spAutoFit/>
          </a:bodyPr>
          <a:lstStyle/>
          <a:p>
            <a:r>
              <a:rPr lang="hr-HR" sz="2200" b="1" dirty="0"/>
              <a:t>INTERVJU S MALOLJETNOM DJEVOJKOM  POVEZANOM S PREDOZIRANIM MLADIĆEM</a:t>
            </a:r>
          </a:p>
        </p:txBody>
      </p:sp>
      <p:pic>
        <p:nvPicPr>
          <p:cNvPr id="14" name="Slika 13">
            <a:extLst>
              <a:ext uri="{FF2B5EF4-FFF2-40B4-BE49-F238E27FC236}">
                <a16:creationId xmlns:a16="http://schemas.microsoft.com/office/drawing/2014/main" id="{E67AE91D-6DC4-4E9B-A412-7054CCD4B54C}"/>
              </a:ext>
            </a:extLst>
          </p:cNvPr>
          <p:cNvPicPr>
            <a:picLocks noChangeAspect="1"/>
          </p:cNvPicPr>
          <p:nvPr/>
        </p:nvPicPr>
        <p:blipFill>
          <a:blip r:embed="rId5"/>
          <a:stretch>
            <a:fillRect/>
          </a:stretch>
        </p:blipFill>
        <p:spPr>
          <a:xfrm>
            <a:off x="7311425" y="4883309"/>
            <a:ext cx="3820627" cy="1910314"/>
          </a:xfrm>
          <a:prstGeom prst="rect">
            <a:avLst/>
          </a:prstGeom>
        </p:spPr>
      </p:pic>
      <p:cxnSp>
        <p:nvCxnSpPr>
          <p:cNvPr id="16" name="Ravni poveznik 15">
            <a:extLst>
              <a:ext uri="{FF2B5EF4-FFF2-40B4-BE49-F238E27FC236}">
                <a16:creationId xmlns:a16="http://schemas.microsoft.com/office/drawing/2014/main" id="{D48AE65A-C0E6-4C5C-9EFA-2C19983CD50A}"/>
              </a:ext>
            </a:extLst>
          </p:cNvPr>
          <p:cNvCxnSpPr>
            <a:cxnSpLocks/>
          </p:cNvCxnSpPr>
          <p:nvPr/>
        </p:nvCxnSpPr>
        <p:spPr>
          <a:xfrm>
            <a:off x="3533422" y="3984978"/>
            <a:ext cx="0" cy="2873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vni poveznik 18">
            <a:extLst>
              <a:ext uri="{FF2B5EF4-FFF2-40B4-BE49-F238E27FC236}">
                <a16:creationId xmlns:a16="http://schemas.microsoft.com/office/drawing/2014/main" id="{C433EF8F-9469-41A0-A27D-CE28EB372EF0}"/>
              </a:ext>
            </a:extLst>
          </p:cNvPr>
          <p:cNvCxnSpPr>
            <a:cxnSpLocks/>
          </p:cNvCxnSpPr>
          <p:nvPr/>
        </p:nvCxnSpPr>
        <p:spPr>
          <a:xfrm>
            <a:off x="6923415" y="3984978"/>
            <a:ext cx="0" cy="2873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F1B446A2-4E4A-4618-AD0B-9076631717FD}"/>
              </a:ext>
            </a:extLst>
          </p:cNvPr>
          <p:cNvCxnSpPr/>
          <p:nvPr/>
        </p:nvCxnSpPr>
        <p:spPr>
          <a:xfrm>
            <a:off x="-22578" y="398497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66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21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BD545F-0CDB-4745-929D-C937CFDB3732}"/>
              </a:ext>
            </a:extLst>
          </p:cNvPr>
          <p:cNvSpPr>
            <a:spLocks noGrp="1"/>
          </p:cNvSpPr>
          <p:nvPr>
            <p:ph type="title"/>
          </p:nvPr>
        </p:nvSpPr>
        <p:spPr/>
        <p:txBody>
          <a:bodyPr/>
          <a:lstStyle/>
          <a:p>
            <a:r>
              <a:rPr lang="hr-HR" b="1" dirty="0"/>
              <a:t>ŠTO NAPRAVITI AKO SE NEKOME U VAŠOJ BLIZINI DOGODI NEŠTO SLIČNO</a:t>
            </a:r>
          </a:p>
        </p:txBody>
      </p:sp>
      <p:sp>
        <p:nvSpPr>
          <p:cNvPr id="3" name="Rezervirano mjesto sadržaja 2">
            <a:extLst>
              <a:ext uri="{FF2B5EF4-FFF2-40B4-BE49-F238E27FC236}">
                <a16:creationId xmlns:a16="http://schemas.microsoft.com/office/drawing/2014/main" id="{9ABED5A8-C53A-4DB3-A892-62DF948DA850}"/>
              </a:ext>
            </a:extLst>
          </p:cNvPr>
          <p:cNvSpPr>
            <a:spLocks noGrp="1"/>
          </p:cNvSpPr>
          <p:nvPr>
            <p:ph idx="1"/>
          </p:nvPr>
        </p:nvSpPr>
        <p:spPr>
          <a:xfrm>
            <a:off x="838199" y="1825624"/>
            <a:ext cx="6623757" cy="5032375"/>
          </a:xfrm>
        </p:spPr>
        <p:txBody>
          <a:bodyPr>
            <a:normAutofit fontScale="47500" lnSpcReduction="20000"/>
          </a:bodyPr>
          <a:lstStyle/>
          <a:p>
            <a:pPr marL="0" indent="0" algn="l">
              <a:buNone/>
            </a:pPr>
            <a:r>
              <a:rPr lang="hr-HR" sz="4600" i="0" dirty="0">
                <a:effectLst/>
                <a:latin typeface="Cabin"/>
              </a:rPr>
              <a:t>Znakovi upozorenja su bljedilo ili blijedozelena boja u licu, često zijevanje, hladna i vlažna koža te lice, vrat i ruke orošeni znojem. Bolesnik bi trebao sjesti ili prileći kraj otvorenoga prozora ili, vani, u sjenu. Raskopčajte mu uski ovratnik ili pojas i nagnite ga naprijed tako da mu glava bude između koljena sve dok osjećaj slabosti ne prođe. Primijetite li da će se osoba onesvijestiti, pokušajte spriječiti njezin pad i provjerite diše li. Ako normalno diše, polegnite je u bočni položaj, raskopčajte usku odjeću pa joj podignite noge iznad razine glave, tako što ćete ih pridržati ili ih podbočiti nečim što vam se nađe pri </a:t>
            </a:r>
            <a:r>
              <a:rPr lang="hr-HR" sz="4600" i="0" dirty="0" err="1">
                <a:effectLst/>
                <a:latin typeface="Cabin"/>
              </a:rPr>
              <a:t>ruci.U</a:t>
            </a:r>
            <a:r>
              <a:rPr lang="hr-HR" sz="4600" i="0" dirty="0">
                <a:effectLst/>
                <a:latin typeface="Cabin"/>
              </a:rPr>
              <a:t> zatvorenome prostoru, otvorite prozore, a vani zaštitite onesviještenu osobu od sunca. Pošto osoba dođe k sebi — obično nakon nekoliko minuta — zadržite je u ležećem položaju još neko vrijeme. Ako onesviještena osoba ne diše, provjerite joj prohodnost dišnih putova i, bude li potrebno, pružite joj umjetno disanje. Također biste trebali potražiti savjet liječnika ako napadaj nesvjestice traje dulje od nekoliko minuta ili ako sumnjate da je njezin uzrok ozljeda ili bolest.</a:t>
            </a:r>
          </a:p>
          <a:p>
            <a:pPr marL="0" indent="0">
              <a:buNone/>
            </a:pPr>
            <a:endParaRPr lang="hr-HR" dirty="0"/>
          </a:p>
        </p:txBody>
      </p:sp>
      <p:pic>
        <p:nvPicPr>
          <p:cNvPr id="4" name="Slika 3">
            <a:extLst>
              <a:ext uri="{FF2B5EF4-FFF2-40B4-BE49-F238E27FC236}">
                <a16:creationId xmlns:a16="http://schemas.microsoft.com/office/drawing/2014/main" id="{97A5EBB4-2CCD-4881-9862-5E39DADD9030}"/>
              </a:ext>
            </a:extLst>
          </p:cNvPr>
          <p:cNvPicPr>
            <a:picLocks noChangeAspect="1"/>
          </p:cNvPicPr>
          <p:nvPr/>
        </p:nvPicPr>
        <p:blipFill>
          <a:blip r:embed="rId2"/>
          <a:stretch>
            <a:fillRect/>
          </a:stretch>
        </p:blipFill>
        <p:spPr>
          <a:xfrm>
            <a:off x="7420026" y="1690688"/>
            <a:ext cx="4270159" cy="2745845"/>
          </a:xfrm>
          <a:prstGeom prst="rect">
            <a:avLst/>
          </a:prstGeom>
        </p:spPr>
      </p:pic>
      <p:sp>
        <p:nvSpPr>
          <p:cNvPr id="6" name="TekstniOkvir 5">
            <a:extLst>
              <a:ext uri="{FF2B5EF4-FFF2-40B4-BE49-F238E27FC236}">
                <a16:creationId xmlns:a16="http://schemas.microsoft.com/office/drawing/2014/main" id="{8474FEE1-D8C7-43BE-A70F-FAE735373D18}"/>
              </a:ext>
            </a:extLst>
          </p:cNvPr>
          <p:cNvSpPr txBox="1"/>
          <p:nvPr/>
        </p:nvSpPr>
        <p:spPr>
          <a:xfrm>
            <a:off x="7690960" y="6378223"/>
            <a:ext cx="2257779" cy="738664"/>
          </a:xfrm>
          <a:prstGeom prst="rect">
            <a:avLst/>
          </a:prstGeom>
          <a:noFill/>
        </p:spPr>
        <p:txBody>
          <a:bodyPr wrap="square" rtlCol="0">
            <a:spAutoFit/>
          </a:bodyPr>
          <a:lstStyle/>
          <a:p>
            <a:r>
              <a:rPr lang="hr-HR" sz="800" dirty="0"/>
              <a:t>IZVOR: </a:t>
            </a:r>
            <a:r>
              <a:rPr lang="hr-HR" sz="800" dirty="0">
                <a:hlinkClick r:id="rId3"/>
              </a:rPr>
              <a:t>https://www.kako.hr/a/kako-se-ponasati-u-slucaju-nesvjestice-sto-uciniti-ako-netko-osjeti-slabost-ili-se-onesvijesti</a:t>
            </a:r>
            <a:endParaRPr lang="hr-HR" sz="800" dirty="0"/>
          </a:p>
          <a:p>
            <a:endParaRPr lang="hr-HR" dirty="0"/>
          </a:p>
        </p:txBody>
      </p:sp>
      <p:sp>
        <p:nvSpPr>
          <p:cNvPr id="7" name="TekstniOkvir 6">
            <a:extLst>
              <a:ext uri="{FF2B5EF4-FFF2-40B4-BE49-F238E27FC236}">
                <a16:creationId xmlns:a16="http://schemas.microsoft.com/office/drawing/2014/main" id="{2EB053D3-F6F9-4D56-86EE-9A268FA93D29}"/>
              </a:ext>
            </a:extLst>
          </p:cNvPr>
          <p:cNvSpPr txBox="1"/>
          <p:nvPr/>
        </p:nvSpPr>
        <p:spPr>
          <a:xfrm>
            <a:off x="9803461" y="6378223"/>
            <a:ext cx="2483556" cy="861774"/>
          </a:xfrm>
          <a:prstGeom prst="rect">
            <a:avLst/>
          </a:prstGeom>
          <a:noFill/>
        </p:spPr>
        <p:txBody>
          <a:bodyPr wrap="square" rtlCol="0">
            <a:spAutoFit/>
          </a:bodyPr>
          <a:lstStyle/>
          <a:p>
            <a:r>
              <a:rPr lang="hr-HR" sz="800" dirty="0"/>
              <a:t>IZVOR: </a:t>
            </a:r>
            <a:r>
              <a:rPr lang="hr-HR" sz="800" dirty="0">
                <a:hlinkClick r:id="rId4"/>
              </a:rPr>
              <a:t>https://www.072info.com/sta-trebate-uraditi-ukoliko-se-neko-onesvijesti-pored-vas-a-sta-nikako-ne-biste-smjeli-napraviti/</a:t>
            </a:r>
            <a:endParaRPr lang="hr-HR" sz="800" dirty="0"/>
          </a:p>
          <a:p>
            <a:endParaRPr lang="hr-HR" sz="800" dirty="0"/>
          </a:p>
          <a:p>
            <a:endParaRPr lang="hr-HR" dirty="0"/>
          </a:p>
        </p:txBody>
      </p:sp>
      <p:cxnSp>
        <p:nvCxnSpPr>
          <p:cNvPr id="9" name="Ravni poveznik 8">
            <a:extLst>
              <a:ext uri="{FF2B5EF4-FFF2-40B4-BE49-F238E27FC236}">
                <a16:creationId xmlns:a16="http://schemas.microsoft.com/office/drawing/2014/main" id="{D9500597-D242-42C4-8B6E-D7A3E61DFA90}"/>
              </a:ext>
            </a:extLst>
          </p:cNvPr>
          <p:cNvCxnSpPr>
            <a:cxnSpLocks/>
          </p:cNvCxnSpPr>
          <p:nvPr/>
        </p:nvCxnSpPr>
        <p:spPr>
          <a:xfrm>
            <a:off x="7337778" y="1569156"/>
            <a:ext cx="0" cy="528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vni poveznik 10">
            <a:extLst>
              <a:ext uri="{FF2B5EF4-FFF2-40B4-BE49-F238E27FC236}">
                <a16:creationId xmlns:a16="http://schemas.microsoft.com/office/drawing/2014/main" id="{29519E6B-24A9-4B4C-89A8-06689989EA7D}"/>
              </a:ext>
            </a:extLst>
          </p:cNvPr>
          <p:cNvCxnSpPr>
            <a:cxnSpLocks/>
          </p:cNvCxnSpPr>
          <p:nvPr/>
        </p:nvCxnSpPr>
        <p:spPr>
          <a:xfrm>
            <a:off x="0" y="1569156"/>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12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21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04B15D-6DFF-4FBD-8734-C710DD5D9A7A}"/>
              </a:ext>
            </a:extLst>
          </p:cNvPr>
          <p:cNvSpPr>
            <a:spLocks noGrp="1"/>
          </p:cNvSpPr>
          <p:nvPr>
            <p:ph type="title"/>
          </p:nvPr>
        </p:nvSpPr>
        <p:spPr>
          <a:xfrm>
            <a:off x="510821" y="385132"/>
            <a:ext cx="10515600" cy="1325563"/>
          </a:xfrm>
        </p:spPr>
        <p:txBody>
          <a:bodyPr/>
          <a:lstStyle/>
          <a:p>
            <a:r>
              <a:rPr lang="hr-HR" b="1" dirty="0"/>
              <a:t>PRONAĐEN MRTAV MLADIĆ PREDOZIRAN HEROINOM</a:t>
            </a:r>
          </a:p>
        </p:txBody>
      </p:sp>
      <p:sp>
        <p:nvSpPr>
          <p:cNvPr id="3" name="Rezervirano mjesto sadržaja 2">
            <a:extLst>
              <a:ext uri="{FF2B5EF4-FFF2-40B4-BE49-F238E27FC236}">
                <a16:creationId xmlns:a16="http://schemas.microsoft.com/office/drawing/2014/main" id="{03D833CB-1E68-4A33-A2D4-899259B7AC99}"/>
              </a:ext>
            </a:extLst>
          </p:cNvPr>
          <p:cNvSpPr>
            <a:spLocks noGrp="1"/>
          </p:cNvSpPr>
          <p:nvPr>
            <p:ph idx="1"/>
          </p:nvPr>
        </p:nvSpPr>
        <p:spPr>
          <a:xfrm>
            <a:off x="6277681" y="2587061"/>
            <a:ext cx="6160911" cy="4351338"/>
          </a:xfrm>
        </p:spPr>
        <p:txBody>
          <a:bodyPr>
            <a:normAutofit lnSpcReduction="10000"/>
          </a:bodyPr>
          <a:lstStyle/>
          <a:p>
            <a:pPr marL="0" indent="0">
              <a:buNone/>
            </a:pPr>
            <a:r>
              <a:rPr lang="hr-HR" b="1" dirty="0"/>
              <a:t>U Zagrebu preminuo mladić od 22 godine zbog predoziranja heroinom.</a:t>
            </a:r>
          </a:p>
          <a:p>
            <a:pPr marL="0" indent="0">
              <a:buNone/>
            </a:pPr>
            <a:r>
              <a:rPr lang="hr-HR" dirty="0"/>
              <a:t>U Ilici, u stanu na 21 katu pronađen je zajedno sa velikom količinom raznovrsne droge. Smatra se da je mogao preživjeti da su mu prijatelji odmah pozvali hitnu pomoć ili da su mu dali umjetno disanje. Ako se nešto ovako baš vama dogodi, nemojte odmah bježati. Pozovite hitnu pomoć što prije i pružite mu prikladnu pomoć. </a:t>
            </a:r>
          </a:p>
        </p:txBody>
      </p:sp>
      <p:pic>
        <p:nvPicPr>
          <p:cNvPr id="4" name="Slika 3">
            <a:extLst>
              <a:ext uri="{FF2B5EF4-FFF2-40B4-BE49-F238E27FC236}">
                <a16:creationId xmlns:a16="http://schemas.microsoft.com/office/drawing/2014/main" id="{E03BA9AA-2001-4540-A4CF-97A2A7940E00}"/>
              </a:ext>
            </a:extLst>
          </p:cNvPr>
          <p:cNvPicPr>
            <a:picLocks noChangeAspect="1"/>
          </p:cNvPicPr>
          <p:nvPr/>
        </p:nvPicPr>
        <p:blipFill>
          <a:blip r:embed="rId2"/>
          <a:stretch>
            <a:fillRect/>
          </a:stretch>
        </p:blipFill>
        <p:spPr>
          <a:xfrm>
            <a:off x="82904" y="2881445"/>
            <a:ext cx="5831416" cy="3516576"/>
          </a:xfrm>
          <a:prstGeom prst="rect">
            <a:avLst/>
          </a:prstGeom>
        </p:spPr>
      </p:pic>
      <p:sp>
        <p:nvSpPr>
          <p:cNvPr id="5" name="TekstniOkvir 4">
            <a:extLst>
              <a:ext uri="{FF2B5EF4-FFF2-40B4-BE49-F238E27FC236}">
                <a16:creationId xmlns:a16="http://schemas.microsoft.com/office/drawing/2014/main" id="{A05AD8F3-5309-48CD-9747-4E7DBCC2D8CB}"/>
              </a:ext>
            </a:extLst>
          </p:cNvPr>
          <p:cNvSpPr txBox="1"/>
          <p:nvPr/>
        </p:nvSpPr>
        <p:spPr>
          <a:xfrm>
            <a:off x="8850489" y="6445956"/>
            <a:ext cx="2946400" cy="492443"/>
          </a:xfrm>
          <a:prstGeom prst="rect">
            <a:avLst/>
          </a:prstGeom>
          <a:noFill/>
        </p:spPr>
        <p:txBody>
          <a:bodyPr wrap="square" rtlCol="0">
            <a:spAutoFit/>
          </a:bodyPr>
          <a:lstStyle/>
          <a:p>
            <a:r>
              <a:rPr lang="hr-HR" sz="800" dirty="0"/>
              <a:t>IZVOR: </a:t>
            </a:r>
            <a:r>
              <a:rPr lang="hr-HR" sz="800" dirty="0">
                <a:hlinkClick r:id="rId3"/>
              </a:rPr>
              <a:t>https://www.therecoveryvillage.com/heroin-addiction/</a:t>
            </a:r>
            <a:endParaRPr lang="hr-HR" sz="800" dirty="0"/>
          </a:p>
          <a:p>
            <a:endParaRPr lang="hr-HR" dirty="0"/>
          </a:p>
        </p:txBody>
      </p:sp>
      <p:cxnSp>
        <p:nvCxnSpPr>
          <p:cNvPr id="7" name="Ravni poveznik 6">
            <a:extLst>
              <a:ext uri="{FF2B5EF4-FFF2-40B4-BE49-F238E27FC236}">
                <a16:creationId xmlns:a16="http://schemas.microsoft.com/office/drawing/2014/main" id="{2DE79CE0-B0F8-4DAC-B54D-CA6FA009F62D}"/>
              </a:ext>
            </a:extLst>
          </p:cNvPr>
          <p:cNvCxnSpPr>
            <a:cxnSpLocks/>
          </p:cNvCxnSpPr>
          <p:nvPr/>
        </p:nvCxnSpPr>
        <p:spPr>
          <a:xfrm>
            <a:off x="6096000" y="2421467"/>
            <a:ext cx="0" cy="443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vni poveznik 8">
            <a:extLst>
              <a:ext uri="{FF2B5EF4-FFF2-40B4-BE49-F238E27FC236}">
                <a16:creationId xmlns:a16="http://schemas.microsoft.com/office/drawing/2014/main" id="{08A917CE-0421-45A7-B487-F75CDC8CEC0D}"/>
              </a:ext>
            </a:extLst>
          </p:cNvPr>
          <p:cNvCxnSpPr>
            <a:cxnSpLocks/>
          </p:cNvCxnSpPr>
          <p:nvPr/>
        </p:nvCxnSpPr>
        <p:spPr>
          <a:xfrm flipH="1" flipV="1">
            <a:off x="0" y="2413178"/>
            <a:ext cx="12256910" cy="410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02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21000"/>
          </a:schemeClr>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AE5CD23E-C8FD-4DAE-B381-DFD8E5B25500}"/>
              </a:ext>
            </a:extLst>
          </p:cNvPr>
          <p:cNvSpPr>
            <a:spLocks noGrp="1"/>
          </p:cNvSpPr>
          <p:nvPr>
            <p:ph idx="1"/>
          </p:nvPr>
        </p:nvSpPr>
        <p:spPr>
          <a:xfrm>
            <a:off x="0" y="1734697"/>
            <a:ext cx="10515600" cy="4351338"/>
          </a:xfrm>
        </p:spPr>
        <p:txBody>
          <a:bodyPr>
            <a:normAutofit fontScale="77500" lnSpcReduction="20000"/>
          </a:bodyPr>
          <a:lstStyle/>
          <a:p>
            <a:r>
              <a:rPr lang="hr-HR" b="1" dirty="0"/>
              <a:t>Jeste li imali kakav kontakt s preminulim mladićem?</a:t>
            </a:r>
          </a:p>
          <a:p>
            <a:r>
              <a:rPr lang="hr-HR" dirty="0"/>
              <a:t>On, još jedan prijatelj i ja družili smo se tijekom zadnjih šest mjeseci</a:t>
            </a:r>
          </a:p>
          <a:p>
            <a:r>
              <a:rPr lang="hr-HR" b="1" dirty="0"/>
              <a:t>Jeste li znali da se mladić i njegov prijatelj drogiraju?</a:t>
            </a:r>
          </a:p>
          <a:p>
            <a:r>
              <a:rPr lang="hr-HR" dirty="0"/>
              <a:t>Jesam, no nažalost nisam ništa poduzela oko toga.</a:t>
            </a:r>
          </a:p>
          <a:p>
            <a:r>
              <a:rPr lang="hr-HR" b="1" dirty="0"/>
              <a:t>Mislite li da se mogao odreći droge?</a:t>
            </a:r>
          </a:p>
          <a:p>
            <a:r>
              <a:rPr lang="hr-HR" dirty="0"/>
              <a:t>Puno puta je pokušao, no nije mu pošlo za rukom. Odrekao bi je se i za par dana bi se opet predozirao.</a:t>
            </a:r>
          </a:p>
          <a:p>
            <a:r>
              <a:rPr lang="hr-HR" b="1" dirty="0"/>
              <a:t>Jeste li i Vi konzumirali drogu?</a:t>
            </a:r>
          </a:p>
          <a:p>
            <a:r>
              <a:rPr lang="hr-HR" dirty="0"/>
              <a:t>Na žalost, jesam. Konzumirala sam džoint.</a:t>
            </a:r>
          </a:p>
          <a:p>
            <a:r>
              <a:rPr lang="hr-HR" b="1" dirty="0"/>
              <a:t>Imate li što za poručiti svojim vršnjacima vezano za ovu temu?</a:t>
            </a:r>
          </a:p>
          <a:p>
            <a:r>
              <a:rPr lang="hr-HR" dirty="0"/>
              <a:t>Poručujem svima da se drže što dalje od droge. Mene je uništila, sva sreća što imam ovako dobre prijatelje pa sam se prestala drogirati. Ne ponavljajte moju grešku. </a:t>
            </a:r>
          </a:p>
        </p:txBody>
      </p:sp>
      <p:sp>
        <p:nvSpPr>
          <p:cNvPr id="24" name="Naslov 23">
            <a:extLst>
              <a:ext uri="{FF2B5EF4-FFF2-40B4-BE49-F238E27FC236}">
                <a16:creationId xmlns:a16="http://schemas.microsoft.com/office/drawing/2014/main" id="{88827A3E-F0BA-4B95-B02B-BD1F08C5F867}"/>
              </a:ext>
            </a:extLst>
          </p:cNvPr>
          <p:cNvSpPr>
            <a:spLocks noGrp="1"/>
          </p:cNvSpPr>
          <p:nvPr>
            <p:ph type="title"/>
          </p:nvPr>
        </p:nvSpPr>
        <p:spPr>
          <a:xfrm>
            <a:off x="0" y="409134"/>
            <a:ext cx="10515600" cy="1325563"/>
          </a:xfrm>
        </p:spPr>
        <p:txBody>
          <a:bodyPr>
            <a:normAutofit/>
          </a:bodyPr>
          <a:lstStyle/>
          <a:p>
            <a:r>
              <a:rPr lang="hr-HR" sz="2400" b="1" dirty="0"/>
              <a:t>Razgovarali smo sa prijateljicom preminulog mladića…</a:t>
            </a:r>
          </a:p>
        </p:txBody>
      </p:sp>
    </p:spTree>
    <p:extLst>
      <p:ext uri="{BB962C8B-B14F-4D97-AF65-F5344CB8AC3E}">
        <p14:creationId xmlns:p14="http://schemas.microsoft.com/office/powerpoint/2010/main" val="353021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21000"/>
          </a:schemeClr>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F69209C7-CA6C-4777-A56F-C0873364CC73}"/>
              </a:ext>
            </a:extLst>
          </p:cNvPr>
          <p:cNvPicPr>
            <a:picLocks noChangeAspect="1"/>
          </p:cNvPicPr>
          <p:nvPr/>
        </p:nvPicPr>
        <p:blipFill>
          <a:blip r:embed="rId2"/>
          <a:stretch>
            <a:fillRect/>
          </a:stretch>
        </p:blipFill>
        <p:spPr>
          <a:xfrm>
            <a:off x="-661856" y="626931"/>
            <a:ext cx="6898966" cy="3797569"/>
          </a:xfrm>
          <a:prstGeom prst="rect">
            <a:avLst/>
          </a:prstGeom>
        </p:spPr>
      </p:pic>
      <p:sp>
        <p:nvSpPr>
          <p:cNvPr id="2" name="Naslov 1">
            <a:extLst>
              <a:ext uri="{FF2B5EF4-FFF2-40B4-BE49-F238E27FC236}">
                <a16:creationId xmlns:a16="http://schemas.microsoft.com/office/drawing/2014/main" id="{979B8EB9-E504-4DE4-941E-09B60767D191}"/>
              </a:ext>
            </a:extLst>
          </p:cNvPr>
          <p:cNvSpPr>
            <a:spLocks noGrp="1"/>
          </p:cNvSpPr>
          <p:nvPr>
            <p:ph type="title"/>
          </p:nvPr>
        </p:nvSpPr>
        <p:spPr>
          <a:xfrm>
            <a:off x="6491114" y="207264"/>
            <a:ext cx="7210097" cy="2010734"/>
          </a:xfrm>
        </p:spPr>
        <p:txBody>
          <a:bodyPr>
            <a:normAutofit/>
          </a:bodyPr>
          <a:lstStyle/>
          <a:p>
            <a:r>
              <a:rPr lang="hr-HR" b="1" dirty="0"/>
              <a:t>DJEVOJČICA POGINLA U PROMETNOJ NESREĆI</a:t>
            </a:r>
            <a:br>
              <a:rPr lang="hr-HR" dirty="0"/>
            </a:br>
            <a:endParaRPr lang="hr-HR" dirty="0"/>
          </a:p>
        </p:txBody>
      </p:sp>
      <p:sp>
        <p:nvSpPr>
          <p:cNvPr id="3" name="Rezervirano mjesto sadržaja 2">
            <a:extLst>
              <a:ext uri="{FF2B5EF4-FFF2-40B4-BE49-F238E27FC236}">
                <a16:creationId xmlns:a16="http://schemas.microsoft.com/office/drawing/2014/main" id="{382F21F6-C0FC-4120-AC7A-9D8CEED2D97E}"/>
              </a:ext>
            </a:extLst>
          </p:cNvPr>
          <p:cNvSpPr>
            <a:spLocks noGrp="1"/>
          </p:cNvSpPr>
          <p:nvPr>
            <p:ph idx="1"/>
          </p:nvPr>
        </p:nvSpPr>
        <p:spPr>
          <a:xfrm>
            <a:off x="6429023" y="2651433"/>
            <a:ext cx="5655732" cy="3546134"/>
          </a:xfrm>
        </p:spPr>
        <p:txBody>
          <a:bodyPr>
            <a:normAutofit/>
          </a:bodyPr>
          <a:lstStyle/>
          <a:p>
            <a:pPr marL="0" indent="0">
              <a:buNone/>
            </a:pPr>
            <a:r>
              <a:rPr lang="hr-HR" sz="2000" b="1" dirty="0">
                <a:highlight>
                  <a:srgbClr val="C0C0C0"/>
                </a:highlight>
              </a:rPr>
              <a:t>Djevojčica Sanja K.(11) iz Zagreba poginula u prometnoj nesreći. </a:t>
            </a:r>
          </a:p>
          <a:p>
            <a:pPr marL="0" indent="0" algn="just">
              <a:buNone/>
            </a:pPr>
            <a:r>
              <a:rPr lang="hr-HR" sz="2000" dirty="0">
                <a:highlight>
                  <a:srgbClr val="C0C0C0"/>
                </a:highlight>
              </a:rPr>
              <a:t>Jučer navečer oko 20:00 sati pronađena je pregažena djevojčica na Aveniji Dubrava. Stručnjaci pretpostavljaju da vozač nije promijenio ljetne gume, a na cesti je bilo leda, pa stoga nije uspio zakočiti. O neopreznom vozaču još nemamo informacija i policija traga za njim. Ako imate bilo kakve informacije javite se na policiju.</a:t>
            </a:r>
          </a:p>
        </p:txBody>
      </p:sp>
      <p:sp>
        <p:nvSpPr>
          <p:cNvPr id="5" name="TekstniOkvir 4">
            <a:extLst>
              <a:ext uri="{FF2B5EF4-FFF2-40B4-BE49-F238E27FC236}">
                <a16:creationId xmlns:a16="http://schemas.microsoft.com/office/drawing/2014/main" id="{FBFF1FDF-E59F-4A89-B58F-1C3B878F4B74}"/>
              </a:ext>
            </a:extLst>
          </p:cNvPr>
          <p:cNvSpPr txBox="1"/>
          <p:nvPr/>
        </p:nvSpPr>
        <p:spPr>
          <a:xfrm>
            <a:off x="8703733" y="6550223"/>
            <a:ext cx="3623733" cy="615553"/>
          </a:xfrm>
          <a:prstGeom prst="rect">
            <a:avLst/>
          </a:prstGeom>
          <a:noFill/>
        </p:spPr>
        <p:txBody>
          <a:bodyPr wrap="square" rtlCol="0">
            <a:spAutoFit/>
          </a:bodyPr>
          <a:lstStyle/>
          <a:p>
            <a:r>
              <a:rPr lang="hr-HR" sz="800" dirty="0"/>
              <a:t>IZVOR: </a:t>
            </a:r>
            <a:r>
              <a:rPr lang="hr-HR" sz="800" dirty="0">
                <a:hlinkClick r:id="rId3"/>
              </a:rPr>
              <a:t>https://evarazdin.hr/crna-kronika/foto-krv-na-cesti-oko-ponoci-u-zagrebackoj-ulici-nalet-osobnog-vozila-na-pjesakinju-koja-je-setala-psa-367677/</a:t>
            </a:r>
            <a:endParaRPr lang="hr-HR" sz="800" dirty="0"/>
          </a:p>
          <a:p>
            <a:endParaRPr lang="hr-HR" dirty="0"/>
          </a:p>
        </p:txBody>
      </p:sp>
      <p:cxnSp>
        <p:nvCxnSpPr>
          <p:cNvPr id="7" name="Ravni poveznik 6">
            <a:extLst>
              <a:ext uri="{FF2B5EF4-FFF2-40B4-BE49-F238E27FC236}">
                <a16:creationId xmlns:a16="http://schemas.microsoft.com/office/drawing/2014/main" id="{7B951C35-F13F-4FDD-8B37-31DD89180625}"/>
              </a:ext>
            </a:extLst>
          </p:cNvPr>
          <p:cNvCxnSpPr/>
          <p:nvPr/>
        </p:nvCxnSpPr>
        <p:spPr>
          <a:xfrm>
            <a:off x="6321778" y="0"/>
            <a:ext cx="0" cy="193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vni poveznik 8">
            <a:extLst>
              <a:ext uri="{FF2B5EF4-FFF2-40B4-BE49-F238E27FC236}">
                <a16:creationId xmlns:a16="http://schemas.microsoft.com/office/drawing/2014/main" id="{A13A9E95-5120-441A-8DFB-EF6692CEA36D}"/>
              </a:ext>
            </a:extLst>
          </p:cNvPr>
          <p:cNvCxnSpPr>
            <a:cxnSpLocks/>
          </p:cNvCxnSpPr>
          <p:nvPr/>
        </p:nvCxnSpPr>
        <p:spPr>
          <a:xfrm>
            <a:off x="6321778" y="1930400"/>
            <a:ext cx="587022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niOkvir 9">
            <a:extLst>
              <a:ext uri="{FF2B5EF4-FFF2-40B4-BE49-F238E27FC236}">
                <a16:creationId xmlns:a16="http://schemas.microsoft.com/office/drawing/2014/main" id="{8A334084-FABC-4303-859D-08F945CF313F}"/>
              </a:ext>
            </a:extLst>
          </p:cNvPr>
          <p:cNvSpPr txBox="1"/>
          <p:nvPr/>
        </p:nvSpPr>
        <p:spPr>
          <a:xfrm>
            <a:off x="191922" y="5288339"/>
            <a:ext cx="3939812" cy="1569660"/>
          </a:xfrm>
          <a:prstGeom prst="rect">
            <a:avLst/>
          </a:prstGeom>
          <a:solidFill>
            <a:schemeClr val="accent1">
              <a:lumMod val="40000"/>
              <a:lumOff val="60000"/>
            </a:schemeClr>
          </a:solidFill>
        </p:spPr>
        <p:txBody>
          <a:bodyPr wrap="square" rtlCol="0">
            <a:spAutoFit/>
          </a:bodyPr>
          <a:lstStyle/>
          <a:p>
            <a:r>
              <a:rPr lang="hr-HR" sz="1600" dirty="0"/>
              <a:t>Današnji umjetnik je </a:t>
            </a:r>
            <a:r>
              <a:rPr lang="hr-HR" sz="1600" b="1" i="0" dirty="0">
                <a:effectLst/>
              </a:rPr>
              <a:t>Vincent van Gogh,  </a:t>
            </a:r>
            <a:r>
              <a:rPr lang="hr-HR" sz="1600" b="0" i="0" dirty="0">
                <a:effectLst/>
              </a:rPr>
              <a:t>nizozemski slikar, grafičar i crtač. Poznat je po tome što je za života prodao samo jednu sliku, a nakon smrti je postao jedan od najpoznatijih i najutjecajnijih slikara u povijesti</a:t>
            </a:r>
            <a:endParaRPr lang="hr-HR" sz="1600" b="1" dirty="0"/>
          </a:p>
        </p:txBody>
      </p:sp>
    </p:spTree>
    <p:extLst>
      <p:ext uri="{BB962C8B-B14F-4D97-AF65-F5344CB8AC3E}">
        <p14:creationId xmlns:p14="http://schemas.microsoft.com/office/powerpoint/2010/main" val="219979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21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3CE847-9D8B-432F-972F-B5DC5E67415B}"/>
              </a:ext>
            </a:extLst>
          </p:cNvPr>
          <p:cNvSpPr>
            <a:spLocks noGrp="1"/>
          </p:cNvSpPr>
          <p:nvPr>
            <p:ph type="title"/>
          </p:nvPr>
        </p:nvSpPr>
        <p:spPr>
          <a:xfrm>
            <a:off x="431800" y="40393"/>
            <a:ext cx="10515600" cy="1325563"/>
          </a:xfrm>
        </p:spPr>
        <p:txBody>
          <a:bodyPr/>
          <a:lstStyle/>
          <a:p>
            <a:r>
              <a:rPr lang="hr-HR" dirty="0"/>
              <a:t>HOROSKOP</a:t>
            </a:r>
          </a:p>
        </p:txBody>
      </p:sp>
      <p:sp>
        <p:nvSpPr>
          <p:cNvPr id="3" name="Rezervirano mjesto sadržaja 2">
            <a:extLst>
              <a:ext uri="{FF2B5EF4-FFF2-40B4-BE49-F238E27FC236}">
                <a16:creationId xmlns:a16="http://schemas.microsoft.com/office/drawing/2014/main" id="{8D72B81E-8FF0-4E12-B8EC-2489057AC7F3}"/>
              </a:ext>
            </a:extLst>
          </p:cNvPr>
          <p:cNvSpPr>
            <a:spLocks noGrp="1"/>
          </p:cNvSpPr>
          <p:nvPr>
            <p:ph idx="1"/>
          </p:nvPr>
        </p:nvSpPr>
        <p:spPr>
          <a:xfrm>
            <a:off x="986219" y="1946980"/>
            <a:ext cx="10515600" cy="4351338"/>
          </a:xfrm>
        </p:spPr>
        <p:txBody>
          <a:bodyPr>
            <a:normAutofit lnSpcReduction="10000"/>
          </a:bodyPr>
          <a:lstStyle/>
          <a:p>
            <a:pPr marL="0" indent="0">
              <a:buNone/>
            </a:pPr>
            <a:r>
              <a:rPr lang="hr-HR" dirty="0">
                <a:highlight>
                  <a:srgbClr val="00FFFF"/>
                </a:highlight>
              </a:rPr>
              <a:t>RAK</a:t>
            </a:r>
            <a:r>
              <a:rPr lang="hr-HR" dirty="0"/>
              <a:t>   </a:t>
            </a:r>
            <a:r>
              <a:rPr lang="hr-HR" dirty="0" err="1"/>
              <a:t>Rak</a:t>
            </a:r>
            <a:r>
              <a:rPr lang="hr-HR" dirty="0"/>
              <a:t> –Danas ćeš upoznati osobu koju ćeš voljeti do kraja života. </a:t>
            </a:r>
          </a:p>
          <a:p>
            <a:pPr marL="0" indent="0">
              <a:buNone/>
            </a:pPr>
            <a:endParaRPr lang="hr-HR" dirty="0"/>
          </a:p>
          <a:p>
            <a:pPr marL="0" indent="0">
              <a:buNone/>
            </a:pPr>
            <a:r>
              <a:rPr lang="hr-HR" dirty="0"/>
              <a:t>DJE    Djevica – Posvađat ćeš se sa osobom do koje ti je najviše stalo.</a:t>
            </a:r>
          </a:p>
          <a:p>
            <a:pPr marL="0" indent="0">
              <a:buNone/>
            </a:pPr>
            <a:endParaRPr lang="hr-HR" dirty="0"/>
          </a:p>
          <a:p>
            <a:pPr marL="0" indent="0">
              <a:buNone/>
            </a:pPr>
            <a:r>
              <a:rPr lang="hr-HR" dirty="0"/>
              <a:t>LAV    </a:t>
            </a:r>
            <a:r>
              <a:rPr lang="hr-HR" dirty="0" err="1"/>
              <a:t>Lav</a:t>
            </a:r>
            <a:r>
              <a:rPr lang="hr-HR" dirty="0"/>
              <a:t> – Ostvariti će ti se najveća želja.</a:t>
            </a:r>
          </a:p>
          <a:p>
            <a:pPr marL="0" indent="0">
              <a:buNone/>
            </a:pPr>
            <a:endParaRPr lang="hr-HR" dirty="0"/>
          </a:p>
          <a:p>
            <a:pPr marL="0" indent="0">
              <a:buNone/>
            </a:pPr>
            <a:r>
              <a:rPr lang="hr-HR" dirty="0"/>
              <a:t>JARA Jarac – Osoba do koje ti je stalo će te iznevjeriti.</a:t>
            </a:r>
          </a:p>
          <a:p>
            <a:pPr marL="0" indent="0">
              <a:buNone/>
            </a:pPr>
            <a:endParaRPr lang="hr-HR" dirty="0"/>
          </a:p>
          <a:p>
            <a:pPr marL="0" indent="0">
              <a:buNone/>
            </a:pPr>
            <a:r>
              <a:rPr lang="hr-HR" dirty="0"/>
              <a:t>STRI  Strijelac – Provesti ćeš jako zanimljiv dan.</a:t>
            </a:r>
          </a:p>
        </p:txBody>
      </p:sp>
      <p:pic>
        <p:nvPicPr>
          <p:cNvPr id="4" name="Slika 3">
            <a:extLst>
              <a:ext uri="{FF2B5EF4-FFF2-40B4-BE49-F238E27FC236}">
                <a16:creationId xmlns:a16="http://schemas.microsoft.com/office/drawing/2014/main" id="{FEA0CA9E-EC4E-4397-ACBE-21AB1FD84B42}"/>
              </a:ext>
            </a:extLst>
          </p:cNvPr>
          <p:cNvPicPr>
            <a:picLocks noChangeAspect="1"/>
          </p:cNvPicPr>
          <p:nvPr/>
        </p:nvPicPr>
        <p:blipFill>
          <a:blip r:embed="rId2"/>
          <a:stretch>
            <a:fillRect/>
          </a:stretch>
        </p:blipFill>
        <p:spPr>
          <a:xfrm>
            <a:off x="838200" y="1580444"/>
            <a:ext cx="959556" cy="959556"/>
          </a:xfrm>
          <a:prstGeom prst="rect">
            <a:avLst/>
          </a:prstGeom>
        </p:spPr>
      </p:pic>
      <p:pic>
        <p:nvPicPr>
          <p:cNvPr id="5" name="Slika 4">
            <a:extLst>
              <a:ext uri="{FF2B5EF4-FFF2-40B4-BE49-F238E27FC236}">
                <a16:creationId xmlns:a16="http://schemas.microsoft.com/office/drawing/2014/main" id="{FEC96667-E265-4C57-9970-980DCA6C0151}"/>
              </a:ext>
            </a:extLst>
          </p:cNvPr>
          <p:cNvPicPr>
            <a:picLocks noChangeAspect="1"/>
          </p:cNvPicPr>
          <p:nvPr/>
        </p:nvPicPr>
        <p:blipFill>
          <a:blip r:embed="rId3"/>
          <a:stretch>
            <a:fillRect/>
          </a:stretch>
        </p:blipFill>
        <p:spPr>
          <a:xfrm>
            <a:off x="838200" y="2610291"/>
            <a:ext cx="959556" cy="959556"/>
          </a:xfrm>
          <a:prstGeom prst="rect">
            <a:avLst/>
          </a:prstGeom>
        </p:spPr>
      </p:pic>
      <p:pic>
        <p:nvPicPr>
          <p:cNvPr id="6" name="Slika 5">
            <a:extLst>
              <a:ext uri="{FF2B5EF4-FFF2-40B4-BE49-F238E27FC236}">
                <a16:creationId xmlns:a16="http://schemas.microsoft.com/office/drawing/2014/main" id="{3C28D8F6-9688-415F-B9F5-9AE7ED2C25F0}"/>
              </a:ext>
            </a:extLst>
          </p:cNvPr>
          <p:cNvPicPr>
            <a:picLocks noChangeAspect="1"/>
          </p:cNvPicPr>
          <p:nvPr/>
        </p:nvPicPr>
        <p:blipFill>
          <a:blip r:embed="rId4"/>
          <a:stretch>
            <a:fillRect/>
          </a:stretch>
        </p:blipFill>
        <p:spPr>
          <a:xfrm>
            <a:off x="838200" y="3621311"/>
            <a:ext cx="959556" cy="959556"/>
          </a:xfrm>
          <a:prstGeom prst="rect">
            <a:avLst/>
          </a:prstGeom>
        </p:spPr>
      </p:pic>
      <p:pic>
        <p:nvPicPr>
          <p:cNvPr id="7" name="Slika 6">
            <a:extLst>
              <a:ext uri="{FF2B5EF4-FFF2-40B4-BE49-F238E27FC236}">
                <a16:creationId xmlns:a16="http://schemas.microsoft.com/office/drawing/2014/main" id="{5F37906E-AD15-4F6F-ACB7-2494D7629D01}"/>
              </a:ext>
            </a:extLst>
          </p:cNvPr>
          <p:cNvPicPr>
            <a:picLocks noChangeAspect="1"/>
          </p:cNvPicPr>
          <p:nvPr/>
        </p:nvPicPr>
        <p:blipFill>
          <a:blip r:embed="rId5"/>
          <a:stretch>
            <a:fillRect/>
          </a:stretch>
        </p:blipFill>
        <p:spPr>
          <a:xfrm>
            <a:off x="838200" y="4664565"/>
            <a:ext cx="959556" cy="959556"/>
          </a:xfrm>
          <a:prstGeom prst="rect">
            <a:avLst/>
          </a:prstGeom>
        </p:spPr>
      </p:pic>
      <p:pic>
        <p:nvPicPr>
          <p:cNvPr id="8" name="Slika 7">
            <a:extLst>
              <a:ext uri="{FF2B5EF4-FFF2-40B4-BE49-F238E27FC236}">
                <a16:creationId xmlns:a16="http://schemas.microsoft.com/office/drawing/2014/main" id="{591D7B87-C404-4CE2-95B0-8004271802EB}"/>
              </a:ext>
            </a:extLst>
          </p:cNvPr>
          <p:cNvPicPr>
            <a:picLocks noChangeAspect="1"/>
          </p:cNvPicPr>
          <p:nvPr/>
        </p:nvPicPr>
        <p:blipFill>
          <a:blip r:embed="rId6"/>
          <a:stretch>
            <a:fillRect/>
          </a:stretch>
        </p:blipFill>
        <p:spPr>
          <a:xfrm>
            <a:off x="838200" y="5686259"/>
            <a:ext cx="959556" cy="959556"/>
          </a:xfrm>
          <a:prstGeom prst="rect">
            <a:avLst/>
          </a:prstGeom>
        </p:spPr>
      </p:pic>
      <p:cxnSp>
        <p:nvCxnSpPr>
          <p:cNvPr id="10" name="Ravni poveznik 9">
            <a:extLst>
              <a:ext uri="{FF2B5EF4-FFF2-40B4-BE49-F238E27FC236}">
                <a16:creationId xmlns:a16="http://schemas.microsoft.com/office/drawing/2014/main" id="{D940BFBF-6A26-4378-B40C-EC20F931A468}"/>
              </a:ext>
            </a:extLst>
          </p:cNvPr>
          <p:cNvCxnSpPr/>
          <p:nvPr/>
        </p:nvCxnSpPr>
        <p:spPr>
          <a:xfrm>
            <a:off x="0" y="1365956"/>
            <a:ext cx="39398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ni poveznik 11">
            <a:extLst>
              <a:ext uri="{FF2B5EF4-FFF2-40B4-BE49-F238E27FC236}">
                <a16:creationId xmlns:a16="http://schemas.microsoft.com/office/drawing/2014/main" id="{2F7DC3A2-0235-4981-A99B-5E3AA9B27A1A}"/>
              </a:ext>
            </a:extLst>
          </p:cNvPr>
          <p:cNvCxnSpPr/>
          <p:nvPr/>
        </p:nvCxnSpPr>
        <p:spPr>
          <a:xfrm>
            <a:off x="3917244" y="0"/>
            <a:ext cx="0" cy="136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vni poveznik 13">
            <a:extLst>
              <a:ext uri="{FF2B5EF4-FFF2-40B4-BE49-F238E27FC236}">
                <a16:creationId xmlns:a16="http://schemas.microsoft.com/office/drawing/2014/main" id="{D07B047D-4B69-4E0D-8954-B3C566DC4E1B}"/>
              </a:ext>
            </a:extLst>
          </p:cNvPr>
          <p:cNvCxnSpPr/>
          <p:nvPr/>
        </p:nvCxnSpPr>
        <p:spPr>
          <a:xfrm>
            <a:off x="0" y="2573867"/>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vni poveznik 14">
            <a:extLst>
              <a:ext uri="{FF2B5EF4-FFF2-40B4-BE49-F238E27FC236}">
                <a16:creationId xmlns:a16="http://schemas.microsoft.com/office/drawing/2014/main" id="{BBAA7CA4-50F4-4B30-AF73-E7C2486C0240}"/>
              </a:ext>
            </a:extLst>
          </p:cNvPr>
          <p:cNvCxnSpPr/>
          <p:nvPr/>
        </p:nvCxnSpPr>
        <p:spPr>
          <a:xfrm>
            <a:off x="0" y="3569847"/>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avni poveznik 15">
            <a:extLst>
              <a:ext uri="{FF2B5EF4-FFF2-40B4-BE49-F238E27FC236}">
                <a16:creationId xmlns:a16="http://schemas.microsoft.com/office/drawing/2014/main" id="{15AA62A8-BD75-463E-852A-6274EA0EE8A6}"/>
              </a:ext>
            </a:extLst>
          </p:cNvPr>
          <p:cNvCxnSpPr/>
          <p:nvPr/>
        </p:nvCxnSpPr>
        <p:spPr>
          <a:xfrm>
            <a:off x="11289" y="4630699"/>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avni poveznik 16">
            <a:extLst>
              <a:ext uri="{FF2B5EF4-FFF2-40B4-BE49-F238E27FC236}">
                <a16:creationId xmlns:a16="http://schemas.microsoft.com/office/drawing/2014/main" id="{D792426C-EDB3-4F5E-9E0B-757F893652E4}"/>
              </a:ext>
            </a:extLst>
          </p:cNvPr>
          <p:cNvCxnSpPr/>
          <p:nvPr/>
        </p:nvCxnSpPr>
        <p:spPr>
          <a:xfrm>
            <a:off x="11289" y="5671581"/>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vni poveznik 17">
            <a:extLst>
              <a:ext uri="{FF2B5EF4-FFF2-40B4-BE49-F238E27FC236}">
                <a16:creationId xmlns:a16="http://schemas.microsoft.com/office/drawing/2014/main" id="{E165E9FD-7511-427C-B5CF-8ED79AC1590C}"/>
              </a:ext>
            </a:extLst>
          </p:cNvPr>
          <p:cNvCxnSpPr/>
          <p:nvPr/>
        </p:nvCxnSpPr>
        <p:spPr>
          <a:xfrm>
            <a:off x="152400" y="673946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niOkvir 18">
            <a:extLst>
              <a:ext uri="{FF2B5EF4-FFF2-40B4-BE49-F238E27FC236}">
                <a16:creationId xmlns:a16="http://schemas.microsoft.com/office/drawing/2014/main" id="{C02B94BC-BE9D-42D2-9F6B-EFF03D12E8F4}"/>
              </a:ext>
            </a:extLst>
          </p:cNvPr>
          <p:cNvSpPr txBox="1"/>
          <p:nvPr/>
        </p:nvSpPr>
        <p:spPr>
          <a:xfrm>
            <a:off x="10257998" y="6554604"/>
            <a:ext cx="3868003" cy="338554"/>
          </a:xfrm>
          <a:prstGeom prst="rect">
            <a:avLst/>
          </a:prstGeom>
          <a:noFill/>
        </p:spPr>
        <p:txBody>
          <a:bodyPr wrap="square" rtlCol="0">
            <a:spAutoFit/>
          </a:bodyPr>
          <a:lstStyle/>
          <a:p>
            <a:r>
              <a:rPr lang="hr-HR" sz="800" dirty="0"/>
              <a:t>IZVOR: </a:t>
            </a:r>
            <a:r>
              <a:rPr lang="hr-HR" sz="800" dirty="0">
                <a:hlinkClick r:id="rId7"/>
              </a:rPr>
              <a:t>https://www.tportal.hr/horoskop</a:t>
            </a:r>
            <a:endParaRPr lang="hr-HR" sz="800" dirty="0"/>
          </a:p>
          <a:p>
            <a:endParaRPr lang="hr-HR" sz="800" dirty="0"/>
          </a:p>
        </p:txBody>
      </p:sp>
      <p:sp>
        <p:nvSpPr>
          <p:cNvPr id="20" name="TekstniOkvir 19">
            <a:extLst>
              <a:ext uri="{FF2B5EF4-FFF2-40B4-BE49-F238E27FC236}">
                <a16:creationId xmlns:a16="http://schemas.microsoft.com/office/drawing/2014/main" id="{079F9B54-C47C-4F06-BAC6-D031C3082332}"/>
              </a:ext>
            </a:extLst>
          </p:cNvPr>
          <p:cNvSpPr txBox="1"/>
          <p:nvPr/>
        </p:nvSpPr>
        <p:spPr>
          <a:xfrm>
            <a:off x="8410222" y="0"/>
            <a:ext cx="3793067" cy="1754326"/>
          </a:xfrm>
          <a:prstGeom prst="rect">
            <a:avLst/>
          </a:prstGeom>
          <a:solidFill>
            <a:schemeClr val="accent4">
              <a:lumMod val="40000"/>
              <a:lumOff val="60000"/>
            </a:schemeClr>
          </a:solidFill>
        </p:spPr>
        <p:txBody>
          <a:bodyPr wrap="square" rtlCol="0">
            <a:spAutoFit/>
          </a:bodyPr>
          <a:lstStyle/>
          <a:p>
            <a:r>
              <a:rPr lang="hr-HR" dirty="0"/>
              <a:t>VIC DANA</a:t>
            </a:r>
          </a:p>
          <a:p>
            <a:r>
              <a:rPr lang="hr-HR" dirty="0"/>
              <a:t>Učiteljica: „kupujem, kupuješ, kupuje, kupujemo, kupujete, kupuju,…”</a:t>
            </a:r>
          </a:p>
          <a:p>
            <a:r>
              <a:rPr lang="hr-HR" dirty="0"/>
              <a:t>Ivice „reci mi koje je to vrijeme!”</a:t>
            </a:r>
          </a:p>
          <a:p>
            <a:r>
              <a:rPr lang="hr-HR" dirty="0"/>
              <a:t>Ivica: „Vrijeme rasprodaje!”</a:t>
            </a:r>
          </a:p>
          <a:p>
            <a:endParaRPr lang="hr-HR" dirty="0"/>
          </a:p>
        </p:txBody>
      </p:sp>
    </p:spTree>
    <p:extLst>
      <p:ext uri="{BB962C8B-B14F-4D97-AF65-F5344CB8AC3E}">
        <p14:creationId xmlns:p14="http://schemas.microsoft.com/office/powerpoint/2010/main" val="107127445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732</Words>
  <Application>Microsoft Office PowerPoint</Application>
  <PresentationFormat>Widescreen</PresentationFormat>
  <Paragraphs>44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sustava Office</vt:lpstr>
      <vt:lpstr>PRONAĐEN MRTAV MLADIĆ PREDOZIRAN HEROINOM</vt:lpstr>
      <vt:lpstr>ŠTO NAPRAVITI AKO SE NEKOME U VAŠOJ BLIZINI DOGODI NEŠTO SLIČNO</vt:lpstr>
      <vt:lpstr>PRONAĐEN MRTAV MLADIĆ PREDOZIRAN HEROINOM</vt:lpstr>
      <vt:lpstr>Razgovarali smo sa prijateljicom preminulog mladića…</vt:lpstr>
      <vt:lpstr>DJEVOJČICA POGINLA U PROMETNOJ NESREĆI </vt:lpstr>
      <vt:lpstr>HOROSKOP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PRONAĐEN MRTAV MLADIĆ PREDOZIRAN HEROINOM</dc:title>
  <dc:creator>erzicmartin@gmail.com</dc:creator>
  <cp:lastModifiedBy>erzicmartin@gmail.com</cp:lastModifiedBy>
  <cp:revision>11</cp:revision>
  <dcterms:created xsi:type="dcterms:W3CDTF">2021-02-28T10:34:30Z</dcterms:created>
  <dcterms:modified xsi:type="dcterms:W3CDTF">2021-02-28T17:17:21Z</dcterms:modified>
</cp:coreProperties>
</file>