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5" r:id="rId1"/>
  </p:sldMasterIdLst>
  <p:sldIdLst>
    <p:sldId id="256" r:id="rId2"/>
    <p:sldId id="258" r:id="rId3"/>
    <p:sldId id="257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A12F379-899F-4E43-94B8-D87FA3BDD4B3}" v="365" dt="2021-03-01T14:23:12.17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725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4"/>
            <a:ext cx="11298932" cy="3338149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7FA0ACE7-29A8-47D3-A7D9-257B711D80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91B17-9318-49DB-B28B-6E5994AE9581}" type="datetime1">
              <a:rPr lang="en-US" smtClean="0"/>
              <a:t>3/4/2021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DEC604B9-52E9-4810-8359-47206518D0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5898A89F-CA25-400F-B05A-AECBF2517E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41772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D4963-E985-44C4-B8C4-FDD613B7C2F8}" type="datetime1">
              <a:rPr lang="en-US" smtClean="0"/>
              <a:t>3/4/2021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69096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058151" y="599725"/>
            <a:ext cx="3687316" cy="5816950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204200" y="863600"/>
            <a:ext cx="3124200" cy="4807326"/>
          </a:xfrm>
        </p:spPr>
        <p:txBody>
          <a:bodyPr vert="eaVert" anchor="ctr"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863600"/>
            <a:ext cx="7161625" cy="4807326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6423B97-A5D4-47B9-8861-73B3707A04CF}"/>
              </a:ext>
            </a:extLst>
          </p:cNvPr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AEC0421-37B4-4481-A10D-69FDF5EC7909}"/>
              </a:ext>
            </a:extLst>
          </p:cNvPr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F7265B5-9F97-4F1E-99E9-74F7B7E62337}"/>
              </a:ext>
            </a:extLst>
          </p:cNvPr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Date Placeholder 10">
            <a:extLst>
              <a:ext uri="{FF2B5EF4-FFF2-40B4-BE49-F238E27FC236}">
                <a16:creationId xmlns:a16="http://schemas.microsoft.com/office/drawing/2014/main" id="{5C74A470-3BD3-4F33-80E5-67E6E87FCB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91B17-9318-49DB-B28B-6E5994AE9581}" type="datetime1">
              <a:rPr lang="en-US" smtClean="0"/>
              <a:t>3/4/2021</a:t>
            </a:fld>
            <a:endParaRPr lang="en-US" dirty="0"/>
          </a:p>
        </p:txBody>
      </p:sp>
      <p:sp>
        <p:nvSpPr>
          <p:cNvPr id="12" name="Footer Placeholder 11">
            <a:extLst>
              <a:ext uri="{FF2B5EF4-FFF2-40B4-BE49-F238E27FC236}">
                <a16:creationId xmlns:a16="http://schemas.microsoft.com/office/drawing/2014/main" id="{9A3A30BA-DB50-4D7D-BCDE-17D20FB354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76FF9E58-C0B2-436B-A21C-DB45A00D65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29441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18872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340864"/>
            <a:ext cx="11029615" cy="363448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770E6237-3456-439F-802D-3BA93FC7E3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D82B9-B8EE-4375-B6FF-88FA6ABB15D9}" type="datetime1">
              <a:rPr lang="en-US" smtClean="0"/>
              <a:t>3/4/2021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1356D3B5-6063-4A89-B88F-9D3043916F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02B78BF7-69D3-4CE0-A631-50EFD41EE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67061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2393950"/>
            <a:ext cx="11029615" cy="214746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1582016-5696-4A93-887F-BBB3B9002F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97495-0637-405E-AE64-5CC7506D51F5}" type="datetime1">
              <a:rPr lang="en-US" smtClean="0"/>
              <a:t>3/4/2021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857CFCD5-1192-4E18-8A8F-29E153B44D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E39A109E-5018-4794-92B3-FD5E5BCD95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69492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194767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6039" y="2228003"/>
            <a:ext cx="5194769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FD690-9426-415D-8B65-26881E07B2D4}" type="datetime1">
              <a:rPr lang="en-US" smtClean="0"/>
              <a:t>3/4/2021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22899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1" y="2250891"/>
            <a:ext cx="5194769" cy="557784"/>
          </a:xfrm>
        </p:spPr>
        <p:txBody>
          <a:bodyPr anchor="ctr">
            <a:noAutofit/>
          </a:bodyPr>
          <a:lstStyle>
            <a:lvl1pPr marL="0" indent="0">
              <a:buNone/>
              <a:defRPr sz="20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194766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6039" y="2250892"/>
            <a:ext cx="5194770" cy="553373"/>
          </a:xfrm>
        </p:spPr>
        <p:txBody>
          <a:bodyPr anchor="ctr">
            <a:no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None/>
              <a:tabLst/>
              <a:defRPr sz="20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None/>
              <a:tabLst/>
              <a:defRPr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6037" y="2926052"/>
            <a:ext cx="5194771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4989A-474C-40DE-95B9-011C28B71673}" type="datetime1">
              <a:rPr lang="en-US" smtClean="0"/>
              <a:t>3/4/2021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91630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4ED54-5B5E-4A04-93D3-5772E3CE3818}" type="datetime1">
              <a:rPr lang="en-US" smtClean="0"/>
              <a:t>3/4/2021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26457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E50D6-574B-40AF-946F-D52A04ADE379}" type="datetime1">
              <a:rPr lang="en-US" smtClean="0"/>
              <a:t>3/4/2021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65046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601200"/>
            <a:ext cx="3682723" cy="5815475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7857" y="933450"/>
            <a:ext cx="3031852" cy="1722419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00928" y="1179829"/>
            <a:ext cx="6650991" cy="4658216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7857" y="2836654"/>
            <a:ext cx="3031852" cy="3001392"/>
          </a:xfrm>
        </p:spPr>
        <p:txBody>
          <a:bodyPr anchor="t">
            <a:normAutofit/>
          </a:bodyPr>
          <a:lstStyle>
            <a:lvl1pPr marL="0" indent="0" algn="l">
              <a:buNone/>
              <a:defRPr sz="1600">
                <a:solidFill>
                  <a:srgbClr val="FFFFFF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0B919CC2-2A65-446F-B538-9E624903544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605951" y="6456916"/>
            <a:ext cx="2844799" cy="365125"/>
          </a:xfrm>
        </p:spPr>
        <p:txBody>
          <a:bodyPr/>
          <a:lstStyle/>
          <a:p>
            <a:fld id="{D82884F1-FFEA-405F-9602-3DCA865EDA4E}" type="datetime1">
              <a:rPr lang="en-US" smtClean="0"/>
              <a:t>3/4/2021</a:t>
            </a:fld>
            <a:endParaRPr lang="en-US" dirty="0"/>
          </a:p>
        </p:txBody>
      </p:sp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B72412AE-119E-4982-8B24-63365EFCA7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81192" y="6452590"/>
            <a:ext cx="691721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7FC4BB19-6AD1-45CF-9F99-00B109890F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558300" y="6456916"/>
            <a:ext cx="1052510" cy="365125"/>
          </a:xfrm>
        </p:spPr>
        <p:txBody>
          <a:bodyPr/>
          <a:lstStyle/>
          <a:p>
            <a:fld id="{3A98EE3D-8CD1-4C3F-BD1C-C98C9596463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7180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641350"/>
            <a:ext cx="11290859" cy="3651249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998148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8DB4A-8810-4A10-AD5C-D5E2C667F5B3}" type="datetime1">
              <a:rPr lang="en-US" smtClean="0"/>
              <a:t>3/4/2021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69640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2"/>
            <a:ext cx="11029616" cy="365204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6423914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ED291B17-9318-49DB-B28B-6E5994AE9581}" type="datetime1">
              <a:rPr lang="en-US" smtClean="0"/>
              <a:t>3/4/2021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6423914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6423914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1894373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0" r:id="rId1"/>
    <p:sldLayoutId id="2147483721" r:id="rId2"/>
    <p:sldLayoutId id="2147483722" r:id="rId3"/>
    <p:sldLayoutId id="2147483723" r:id="rId4"/>
    <p:sldLayoutId id="2147483724" r:id="rId5"/>
    <p:sldLayoutId id="2147483718" r:id="rId6"/>
    <p:sldLayoutId id="2147483714" r:id="rId7"/>
    <p:sldLayoutId id="2147483715" r:id="rId8"/>
    <p:sldLayoutId id="2147483716" r:id="rId9"/>
    <p:sldLayoutId id="2147483717" r:id="rId10"/>
    <p:sldLayoutId id="2147483719" r:id="rId11"/>
  </p:sldLayoutIdLst>
  <p:hf sldNum="0" hdr="0" ftr="0" dt="0"/>
  <p:txStyles>
    <p:titleStyle>
      <a:lvl1pPr algn="l" defTabSz="457200" rtl="0" eaLnBrk="1" latinLnBrk="0" hangingPunct="1">
        <a:lnSpc>
          <a:spcPct val="100000"/>
        </a:lnSpc>
        <a:spcBef>
          <a:spcPct val="0"/>
        </a:spcBef>
        <a:buNone/>
        <a:defRPr sz="2600" b="0" kern="1200" cap="all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lnSpc>
          <a:spcPct val="110000"/>
        </a:lnSpc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7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lnSpc>
          <a:spcPct val="110000"/>
        </a:lnSpc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lnSpc>
          <a:spcPct val="110000"/>
        </a:lnSpc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3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lnSpc>
          <a:spcPct val="110000"/>
        </a:lnSpc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1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lnSpc>
          <a:spcPct val="110000"/>
        </a:lnSpc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1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7861478D-C089-4CDB-AEE3-E8A5A993969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/>
          <a:stretch/>
        </p:blipFill>
        <p:spPr>
          <a:xfrm>
            <a:off x="20" y="0"/>
            <a:ext cx="12191980" cy="6857990"/>
          </a:xfrm>
          <a:prstGeom prst="rect">
            <a:avLst/>
          </a:prstGeom>
        </p:spPr>
      </p:pic>
      <p:sp>
        <p:nvSpPr>
          <p:cNvPr id="2" name="Naslov 1">
            <a:extLst>
              <a:ext uri="{FF2B5EF4-FFF2-40B4-BE49-F238E27FC236}">
                <a16:creationId xmlns:a16="http://schemas.microsoft.com/office/drawing/2014/main" id="{66AD806F-C1A9-40A4-BD32-0FCD206B2E85}"/>
              </a:ext>
            </a:extLst>
          </p:cNvPr>
          <p:cNvSpPr>
            <a:spLocks noGrp="1"/>
          </p:cNvSpPr>
          <p:nvPr>
            <p:ph type="title"/>
          </p:nvPr>
        </p:nvSpPr>
        <p:spPr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>
            <a:normAutofit fontScale="90000"/>
          </a:bodyPr>
          <a:lstStyle/>
          <a:p>
            <a:r>
              <a:rPr lang="hr-HR" sz="3200" b="1" i="1" u="sng" dirty="0">
                <a:solidFill>
                  <a:schemeClr val="accent3">
                    <a:lumMod val="40000"/>
                    <a:lumOff val="60000"/>
                  </a:schemeClr>
                </a:solidFill>
              </a:rPr>
              <a:t>Prave Istine Sa </a:t>
            </a:r>
            <a:r>
              <a:rPr lang="hr-HR" sz="3200" b="1" i="1" u="sng" dirty="0" err="1">
                <a:solidFill>
                  <a:schemeClr val="accent3">
                    <a:lumMod val="40000"/>
                    <a:lumOff val="60000"/>
                  </a:schemeClr>
                </a:solidFill>
              </a:rPr>
              <a:t>Matkonjom</a:t>
            </a:r>
            <a:endParaRPr lang="hr-HR" sz="3200" b="1" i="1" u="sng" dirty="0">
              <a:solidFill>
                <a:schemeClr val="accent3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5" name="Rezervirano mjesto sadržaja 4">
            <a:extLst>
              <a:ext uri="{FF2B5EF4-FFF2-40B4-BE49-F238E27FC236}">
                <a16:creationId xmlns:a16="http://schemas.microsoft.com/office/drawing/2014/main" id="{603067BC-CDFC-4BA8-9D89-2DE357344159}"/>
              </a:ext>
            </a:extLst>
          </p:cNvPr>
          <p:cNvSpPr>
            <a:spLocks noGrp="1"/>
          </p:cNvSpPr>
          <p:nvPr>
            <p:ph idx="1"/>
          </p:nvPr>
        </p:nvSpPr>
        <p:spPr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hr-HR" sz="3200" b="1" i="1" dirty="0">
                <a:solidFill>
                  <a:schemeClr val="accent3">
                    <a:lumMod val="40000"/>
                    <a:lumOff val="60000"/>
                  </a:schemeClr>
                </a:solidFill>
                <a:latin typeface="roboto"/>
              </a:rPr>
              <a:t>Kad Pobjedi ljubav</a:t>
            </a:r>
          </a:p>
          <a:p>
            <a:r>
              <a:rPr lang="hr-HR" sz="3200" b="1" i="1" dirty="0">
                <a:solidFill>
                  <a:schemeClr val="accent3">
                    <a:lumMod val="40000"/>
                    <a:lumOff val="60000"/>
                  </a:schemeClr>
                </a:solidFill>
              </a:rPr>
              <a:t>Svađa u Knjižnici</a:t>
            </a:r>
            <a:endParaRPr lang="hr-HR" sz="3200" b="1" i="1" dirty="0">
              <a:solidFill>
                <a:schemeClr val="accent3">
                  <a:lumMod val="40000"/>
                  <a:lumOff val="60000"/>
                </a:schemeClr>
              </a:solidFill>
              <a:effectLst/>
              <a:latin typeface="roboto"/>
            </a:endParaRPr>
          </a:p>
          <a:p>
            <a:r>
              <a:rPr lang="hr-HR" sz="3200" b="1" i="1" dirty="0" err="1">
                <a:solidFill>
                  <a:schemeClr val="accent3">
                    <a:lumMod val="40000"/>
                    <a:lumOff val="60000"/>
                  </a:schemeClr>
                </a:solidFill>
                <a:effectLst/>
                <a:latin typeface="roboto"/>
              </a:rPr>
              <a:t>Skuplanje</a:t>
            </a:r>
            <a:r>
              <a:rPr lang="hr-HR" sz="3200" b="1" i="1" dirty="0">
                <a:solidFill>
                  <a:schemeClr val="accent3">
                    <a:lumMod val="40000"/>
                    <a:lumOff val="60000"/>
                  </a:schemeClr>
                </a:solidFill>
                <a:effectLst/>
                <a:latin typeface="roboto"/>
              </a:rPr>
              <a:t> pušača u WC-u</a:t>
            </a:r>
          </a:p>
          <a:p>
            <a:r>
              <a:rPr lang="hr-HR" sz="3200" b="1" i="1" dirty="0">
                <a:solidFill>
                  <a:schemeClr val="accent3">
                    <a:lumMod val="40000"/>
                    <a:lumOff val="60000"/>
                  </a:schemeClr>
                </a:solidFill>
                <a:latin typeface="roboto"/>
              </a:rPr>
              <a:t>Šmrkanje na tulumu</a:t>
            </a:r>
            <a:endParaRPr lang="hr-HR" sz="3200" b="1" i="1" dirty="0">
              <a:solidFill>
                <a:schemeClr val="accent3">
                  <a:lumMod val="40000"/>
                  <a:lumOff val="60000"/>
                </a:schemeClr>
              </a:solidFill>
              <a:effectLst/>
              <a:latin typeface="roboto"/>
            </a:endParaRPr>
          </a:p>
        </p:txBody>
      </p:sp>
      <p:sp>
        <p:nvSpPr>
          <p:cNvPr id="6" name="Rezervirano mjesto teksta 5">
            <a:extLst>
              <a:ext uri="{FF2B5EF4-FFF2-40B4-BE49-F238E27FC236}">
                <a16:creationId xmlns:a16="http://schemas.microsoft.com/office/drawing/2014/main" id="{7B851262-D755-4BE1-ADF7-25AF5F0EC6B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67857" y="2836653"/>
            <a:ext cx="3031852" cy="1999297"/>
          </a:xfrm>
        </p:spPr>
        <p:txBody>
          <a:bodyPr>
            <a:normAutofit/>
          </a:bodyPr>
          <a:lstStyle/>
          <a:p>
            <a:pPr algn="ctr"/>
            <a:r>
              <a:rPr lang="hr-HR" sz="4000" b="1" i="1" u="sng" dirty="0">
                <a:solidFill>
                  <a:schemeClr val="accent3">
                    <a:lumMod val="40000"/>
                    <a:lumOff val="60000"/>
                  </a:schemeClr>
                </a:solidFill>
              </a:rPr>
              <a:t>28.2.2021</a:t>
            </a:r>
          </a:p>
        </p:txBody>
      </p:sp>
    </p:spTree>
    <p:extLst>
      <p:ext uri="{BB962C8B-B14F-4D97-AF65-F5344CB8AC3E}">
        <p14:creationId xmlns:p14="http://schemas.microsoft.com/office/powerpoint/2010/main" val="29249273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7861478D-C089-4CDB-AEE3-E8A5A993969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/>
          <a:stretch/>
        </p:blipFill>
        <p:spPr>
          <a:xfrm>
            <a:off x="0" y="0"/>
            <a:ext cx="12191980" cy="6857990"/>
          </a:xfrm>
          <a:prstGeom prst="rect">
            <a:avLst/>
          </a:prstGeom>
        </p:spPr>
      </p:pic>
      <p:sp>
        <p:nvSpPr>
          <p:cNvPr id="3" name="Naslov 2">
            <a:extLst>
              <a:ext uri="{FF2B5EF4-FFF2-40B4-BE49-F238E27FC236}">
                <a16:creationId xmlns:a16="http://schemas.microsoft.com/office/drawing/2014/main" id="{D6CDA339-5DA7-4F97-ADCC-525FACB444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518474"/>
            <a:ext cx="11029616" cy="1372402"/>
          </a:xfr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>
            <a:noAutofit/>
          </a:bodyPr>
          <a:lstStyle/>
          <a:p>
            <a:pPr algn="ctr"/>
            <a:r>
              <a:rPr lang="hr-HR" sz="6000" b="1" i="1" u="sng" dirty="0">
                <a:solidFill>
                  <a:schemeClr val="accent3">
                    <a:lumMod val="40000"/>
                    <a:lumOff val="60000"/>
                  </a:schemeClr>
                </a:solidFill>
              </a:rPr>
              <a:t>Svađa u Knjižnici</a:t>
            </a:r>
            <a:endParaRPr lang="hr-HR" sz="6000" b="1" i="1" u="sng" dirty="0"/>
          </a:p>
        </p:txBody>
      </p:sp>
      <p:sp>
        <p:nvSpPr>
          <p:cNvPr id="5" name="Rezervirano mjesto sadržaja 4">
            <a:extLst>
              <a:ext uri="{FF2B5EF4-FFF2-40B4-BE49-F238E27FC236}">
                <a16:creationId xmlns:a16="http://schemas.microsoft.com/office/drawing/2014/main" id="{603067BC-CDFC-4BA8-9D89-2DE357344159}"/>
              </a:ext>
            </a:extLst>
          </p:cNvPr>
          <p:cNvSpPr>
            <a:spLocks noGrp="1"/>
          </p:cNvSpPr>
          <p:nvPr>
            <p:ph idx="1"/>
          </p:nvPr>
        </p:nvSpPr>
        <p:spPr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r-HR" sz="3600" dirty="0">
                <a:solidFill>
                  <a:schemeClr val="accent3">
                    <a:lumMod val="40000"/>
                    <a:lumOff val="60000"/>
                  </a:schemeClr>
                </a:solidFill>
              </a:rPr>
              <a:t> </a:t>
            </a:r>
            <a:r>
              <a:rPr lang="hr-HR" sz="3600" b="1" i="1" dirty="0">
                <a:solidFill>
                  <a:schemeClr val="accent3">
                    <a:lumMod val="40000"/>
                    <a:lumOff val="60000"/>
                  </a:schemeClr>
                </a:solidFill>
              </a:rPr>
              <a:t>U knjižnici se pojavio mladić po imenu Marko. Iva je bila zaljubi u njega. Kad je Marko otišao naišla je Dunja koja je napala Ivu jer je Čula da ona i Marko </a:t>
            </a:r>
            <a:r>
              <a:rPr lang="hr-HR" sz="3600" b="1" i="1" dirty="0" err="1">
                <a:solidFill>
                  <a:schemeClr val="accent3">
                    <a:lumMod val="40000"/>
                    <a:lumOff val="60000"/>
                  </a:schemeClr>
                </a:solidFill>
              </a:rPr>
              <a:t>Hodasu</a:t>
            </a:r>
            <a:endParaRPr lang="hr-HR" sz="3600" b="1" i="1" dirty="0">
              <a:solidFill>
                <a:schemeClr val="accent3">
                  <a:lumMod val="40000"/>
                  <a:lumOff val="60000"/>
                </a:schemeClr>
              </a:solidFill>
            </a:endParaRPr>
          </a:p>
          <a:p>
            <a:pPr marL="0" indent="0">
              <a:buNone/>
            </a:pPr>
            <a:endParaRPr lang="hr-HR" sz="3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64045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7861478D-C089-4CDB-AEE3-E8A5A993969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3" name="Naslov 2">
            <a:extLst>
              <a:ext uri="{FF2B5EF4-FFF2-40B4-BE49-F238E27FC236}">
                <a16:creationId xmlns:a16="http://schemas.microsoft.com/office/drawing/2014/main" id="{1211F32F-6504-4D06-8BDA-AA4A9F2A5273}"/>
              </a:ext>
            </a:extLst>
          </p:cNvPr>
          <p:cNvSpPr>
            <a:spLocks noGrp="1"/>
          </p:cNvSpPr>
          <p:nvPr>
            <p:ph type="title"/>
          </p:nvPr>
        </p:nvSpPr>
        <p:spPr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>
            <a:normAutofit fontScale="90000"/>
          </a:bodyPr>
          <a:lstStyle/>
          <a:p>
            <a:pPr algn="ctr"/>
            <a:r>
              <a:rPr lang="hr-HR" sz="6000" b="1" i="1" u="sng" dirty="0" err="1">
                <a:solidFill>
                  <a:schemeClr val="accent3">
                    <a:lumMod val="40000"/>
                    <a:lumOff val="60000"/>
                  </a:schemeClr>
                </a:solidFill>
                <a:effectLst/>
                <a:latin typeface="roboto"/>
              </a:rPr>
              <a:t>Skuplanje</a:t>
            </a:r>
            <a:r>
              <a:rPr lang="hr-HR" sz="6000" b="1" i="1" u="sng" dirty="0">
                <a:solidFill>
                  <a:schemeClr val="accent3">
                    <a:lumMod val="40000"/>
                    <a:lumOff val="60000"/>
                  </a:schemeClr>
                </a:solidFill>
                <a:effectLst/>
                <a:latin typeface="roboto"/>
              </a:rPr>
              <a:t> pušača u WC-u</a:t>
            </a:r>
            <a:endParaRPr lang="hr-HR" sz="6000" b="1" i="1" u="sng" dirty="0"/>
          </a:p>
        </p:txBody>
      </p:sp>
      <p:sp>
        <p:nvSpPr>
          <p:cNvPr id="5" name="Rezervirano mjesto sadržaja 4">
            <a:extLst>
              <a:ext uri="{FF2B5EF4-FFF2-40B4-BE49-F238E27FC236}">
                <a16:creationId xmlns:a16="http://schemas.microsoft.com/office/drawing/2014/main" id="{603067BC-CDFC-4BA8-9D89-2DE357344159}"/>
              </a:ext>
            </a:extLst>
          </p:cNvPr>
          <p:cNvSpPr>
            <a:spLocks noGrp="1"/>
          </p:cNvSpPr>
          <p:nvPr>
            <p:ph idx="1"/>
          </p:nvPr>
        </p:nvSpPr>
        <p:spPr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>
            <a:normAutofit/>
          </a:bodyPr>
          <a:lstStyle/>
          <a:p>
            <a:pPr marL="324000" lvl="1" indent="0">
              <a:lnSpc>
                <a:spcPct val="100000"/>
              </a:lnSpc>
              <a:buNone/>
            </a:pPr>
            <a:r>
              <a:rPr lang="hr-HR" sz="3300" dirty="0">
                <a:solidFill>
                  <a:srgbClr val="FF0000"/>
                </a:solidFill>
              </a:rPr>
              <a:t> </a:t>
            </a:r>
            <a:r>
              <a:rPr lang="hr-HR" sz="3300" dirty="0">
                <a:solidFill>
                  <a:schemeClr val="accent3">
                    <a:lumMod val="40000"/>
                    <a:lumOff val="60000"/>
                  </a:schemeClr>
                </a:solidFill>
              </a:rPr>
              <a:t>Djeca su </a:t>
            </a:r>
            <a:r>
              <a:rPr lang="hr-HR" sz="3300" dirty="0" err="1">
                <a:solidFill>
                  <a:schemeClr val="accent3">
                    <a:lumMod val="40000"/>
                    <a:lumOff val="60000"/>
                  </a:schemeClr>
                </a:solidFill>
              </a:rPr>
              <a:t>odličila</a:t>
            </a:r>
            <a:r>
              <a:rPr lang="hr-HR" sz="3300" dirty="0">
                <a:solidFill>
                  <a:schemeClr val="accent3">
                    <a:lumMod val="40000"/>
                    <a:lumOff val="60000"/>
                  </a:schemeClr>
                </a:solidFill>
              </a:rPr>
              <a:t> u školskom WC-u pušiti, zatim se pojavio ravnatelji sve pozvao u ured. I od tada se zabranilo pušenje u WC-u. Svi su morali sa roditeljima </a:t>
            </a:r>
            <a:r>
              <a:rPr lang="hr-HR" sz="3300" dirty="0" err="1">
                <a:solidFill>
                  <a:schemeClr val="accent3">
                    <a:lumMod val="40000"/>
                    <a:lumOff val="60000"/>
                  </a:schemeClr>
                </a:solidFill>
              </a:rPr>
              <a:t>doću</a:t>
            </a:r>
            <a:r>
              <a:rPr lang="hr-HR" sz="3300" dirty="0">
                <a:solidFill>
                  <a:schemeClr val="accent3">
                    <a:lumMod val="40000"/>
                    <a:lumOff val="60000"/>
                  </a:schemeClr>
                </a:solidFill>
              </a:rPr>
              <a:t> u školu</a:t>
            </a:r>
          </a:p>
        </p:txBody>
      </p:sp>
    </p:spTree>
    <p:extLst>
      <p:ext uri="{BB962C8B-B14F-4D97-AF65-F5344CB8AC3E}">
        <p14:creationId xmlns:p14="http://schemas.microsoft.com/office/powerpoint/2010/main" val="29722752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7861478D-C089-4CDB-AEE3-E8A5A993969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/>
          <a:stretch/>
        </p:blipFill>
        <p:spPr>
          <a:xfrm>
            <a:off x="-18025" y="0"/>
            <a:ext cx="12191980" cy="6857990"/>
          </a:xfrm>
          <a:prstGeom prst="rect">
            <a:avLst/>
          </a:prstGeom>
        </p:spPr>
      </p:pic>
      <p:sp>
        <p:nvSpPr>
          <p:cNvPr id="3" name="Naslov 2">
            <a:extLst>
              <a:ext uri="{FF2B5EF4-FFF2-40B4-BE49-F238E27FC236}">
                <a16:creationId xmlns:a16="http://schemas.microsoft.com/office/drawing/2014/main" id="{1689A097-46FB-4FA2-A04C-7A1C02899C05}"/>
              </a:ext>
            </a:extLst>
          </p:cNvPr>
          <p:cNvSpPr>
            <a:spLocks noGrp="1"/>
          </p:cNvSpPr>
          <p:nvPr>
            <p:ph type="title"/>
          </p:nvPr>
        </p:nvSpPr>
        <p:spPr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>
            <a:normAutofit fontScale="90000"/>
          </a:bodyPr>
          <a:lstStyle/>
          <a:p>
            <a:r>
              <a:rPr lang="hr-HR" sz="6000" b="1" i="1" u="sng" dirty="0">
                <a:solidFill>
                  <a:schemeClr val="accent3">
                    <a:lumMod val="40000"/>
                    <a:lumOff val="60000"/>
                  </a:schemeClr>
                </a:solidFill>
              </a:rPr>
              <a:t>Drogiranje na Tulumu</a:t>
            </a:r>
          </a:p>
        </p:txBody>
      </p:sp>
      <p:sp>
        <p:nvSpPr>
          <p:cNvPr id="5" name="Rezervirano mjesto sadržaja 4">
            <a:extLst>
              <a:ext uri="{FF2B5EF4-FFF2-40B4-BE49-F238E27FC236}">
                <a16:creationId xmlns:a16="http://schemas.microsoft.com/office/drawing/2014/main" id="{603067BC-CDFC-4BA8-9D89-2DE357344159}"/>
              </a:ext>
            </a:extLst>
          </p:cNvPr>
          <p:cNvSpPr>
            <a:spLocks noGrp="1"/>
          </p:cNvSpPr>
          <p:nvPr>
            <p:ph idx="1"/>
          </p:nvPr>
        </p:nvSpPr>
        <p:spPr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r-HR" sz="3600" dirty="0">
                <a:solidFill>
                  <a:srgbClr val="FF0000"/>
                </a:solidFill>
              </a:rPr>
              <a:t> </a:t>
            </a:r>
          </a:p>
          <a:p>
            <a:pPr marL="0" indent="0">
              <a:buNone/>
            </a:pPr>
            <a:r>
              <a:rPr lang="hr-HR" sz="3600" b="1" i="1" dirty="0">
                <a:solidFill>
                  <a:schemeClr val="accent3">
                    <a:lumMod val="40000"/>
                    <a:lumOff val="60000"/>
                  </a:schemeClr>
                </a:solidFill>
              </a:rPr>
              <a:t>Mladić po </a:t>
            </a:r>
            <a:r>
              <a:rPr lang="hr-HR" sz="3600" b="1" i="1" dirty="0" err="1">
                <a:solidFill>
                  <a:schemeClr val="accent3">
                    <a:lumMod val="40000"/>
                    <a:lumOff val="60000"/>
                  </a:schemeClr>
                </a:solidFill>
              </a:rPr>
              <a:t>imeni</a:t>
            </a:r>
            <a:r>
              <a:rPr lang="hr-HR" sz="3600" b="1" i="1" dirty="0">
                <a:solidFill>
                  <a:schemeClr val="accent3">
                    <a:lumMod val="40000"/>
                    <a:lumOff val="60000"/>
                  </a:schemeClr>
                </a:solidFill>
              </a:rPr>
              <a:t> Dinko iz </a:t>
            </a:r>
            <a:r>
              <a:rPr lang="hr-HR" sz="3600" b="1" i="1" dirty="0" err="1">
                <a:solidFill>
                  <a:schemeClr val="accent3">
                    <a:lumMod val="40000"/>
                    <a:lumOff val="60000"/>
                  </a:schemeClr>
                </a:solidFill>
              </a:rPr>
              <a:t>đepa</a:t>
            </a:r>
            <a:r>
              <a:rPr lang="hr-HR" sz="3600" b="1" i="1" dirty="0">
                <a:solidFill>
                  <a:schemeClr val="accent3">
                    <a:lumMod val="40000"/>
                    <a:lumOff val="60000"/>
                  </a:schemeClr>
                </a:solidFill>
              </a:rPr>
              <a:t> izvadi smeđi Paketić i počne šmrkati. Svi su bili šokirani no mladić po imenu Darko odlučuje probati. Svi su mu se smijali samo zato što nije pušio niti pio.</a:t>
            </a:r>
          </a:p>
        </p:txBody>
      </p:sp>
    </p:spTree>
    <p:extLst>
      <p:ext uri="{BB962C8B-B14F-4D97-AF65-F5344CB8AC3E}">
        <p14:creationId xmlns:p14="http://schemas.microsoft.com/office/powerpoint/2010/main" val="24734667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7861478D-C089-4CDB-AEE3-E8A5A993969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/>
          <a:stretch/>
        </p:blipFill>
        <p:spPr>
          <a:xfrm>
            <a:off x="0" y="0"/>
            <a:ext cx="12191980" cy="6857990"/>
          </a:xfrm>
          <a:prstGeom prst="rect">
            <a:avLst/>
          </a:prstGeom>
        </p:spPr>
      </p:pic>
      <p:sp>
        <p:nvSpPr>
          <p:cNvPr id="3" name="Naslov 2">
            <a:extLst>
              <a:ext uri="{FF2B5EF4-FFF2-40B4-BE49-F238E27FC236}">
                <a16:creationId xmlns:a16="http://schemas.microsoft.com/office/drawing/2014/main" id="{BC8C1707-E376-43F7-9B79-788FA76632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hr-HR" sz="6600" b="1" i="1" u="sng" dirty="0">
                <a:solidFill>
                  <a:schemeClr val="accent3">
                    <a:lumMod val="40000"/>
                    <a:lumOff val="60000"/>
                  </a:schemeClr>
                </a:solidFill>
              </a:rPr>
              <a:t>Intervju</a:t>
            </a:r>
          </a:p>
        </p:txBody>
      </p:sp>
      <p:sp>
        <p:nvSpPr>
          <p:cNvPr id="5" name="Rezervirano mjesto sadržaja 4">
            <a:extLst>
              <a:ext uri="{FF2B5EF4-FFF2-40B4-BE49-F238E27FC236}">
                <a16:creationId xmlns:a16="http://schemas.microsoft.com/office/drawing/2014/main" id="{603067BC-CDFC-4BA8-9D89-2DE357344159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hr-HR" sz="3600" dirty="0">
                <a:solidFill>
                  <a:srgbClr val="FF0000"/>
                </a:solidFill>
              </a:rPr>
              <a:t> </a:t>
            </a:r>
            <a:r>
              <a:rPr lang="hr-HR" sz="2600" b="1" u="sng" dirty="0">
                <a:solidFill>
                  <a:srgbClr val="FFFF00"/>
                </a:solidFill>
              </a:rPr>
              <a:t>Dora zašto si bila ljuta na mamu i tatu?</a:t>
            </a:r>
          </a:p>
          <a:p>
            <a:pPr marL="0" indent="0">
              <a:buNone/>
            </a:pPr>
            <a:r>
              <a:rPr lang="pl-PL" sz="2600" b="0" i="1" dirty="0">
                <a:solidFill>
                  <a:schemeClr val="accent3">
                    <a:lumMod val="40000"/>
                    <a:lumOff val="60000"/>
                  </a:schemeClr>
                </a:solidFill>
                <a:effectLst/>
                <a:latin typeface="roboto"/>
              </a:rPr>
              <a:t>Zato što me nitko ništa ne pita, a mama samo plače svaki dan i cijeli dan.</a:t>
            </a:r>
            <a:endParaRPr lang="hr-HR" sz="2600" i="1" dirty="0">
              <a:solidFill>
                <a:schemeClr val="accent3">
                  <a:lumMod val="40000"/>
                  <a:lumOff val="60000"/>
                </a:schemeClr>
              </a:solidFill>
            </a:endParaRPr>
          </a:p>
          <a:p>
            <a:r>
              <a:rPr lang="hr-HR" sz="2600" b="1" u="sng" dirty="0">
                <a:solidFill>
                  <a:srgbClr val="FFFF00"/>
                </a:solidFill>
              </a:rPr>
              <a:t>Iva možeš nam reći svoje ponašanje </a:t>
            </a:r>
            <a:r>
              <a:rPr lang="hr-HR" sz="2600" b="1" u="sng" dirty="0" err="1">
                <a:solidFill>
                  <a:srgbClr val="FFFF00"/>
                </a:solidFill>
              </a:rPr>
              <a:t>nako</a:t>
            </a:r>
            <a:r>
              <a:rPr lang="hr-HR" sz="2600" b="1" u="sng" dirty="0">
                <a:solidFill>
                  <a:srgbClr val="FFFF00"/>
                </a:solidFill>
              </a:rPr>
              <a:t> tvog odlaska iz diska?</a:t>
            </a:r>
          </a:p>
          <a:p>
            <a:pPr marL="0" indent="0">
              <a:buNone/>
            </a:pPr>
            <a:r>
              <a:rPr lang="hr-HR" sz="2600" b="0" i="1" dirty="0">
                <a:solidFill>
                  <a:schemeClr val="accent3">
                    <a:lumMod val="40000"/>
                    <a:lumOff val="60000"/>
                  </a:schemeClr>
                </a:solidFill>
                <a:effectLst/>
                <a:latin typeface="roboto"/>
              </a:rPr>
              <a:t>Bila sam ljuta jer Dora nije željela </a:t>
            </a:r>
            <a:r>
              <a:rPr lang="hr-HR" sz="2600" b="0" i="1" dirty="0" err="1">
                <a:solidFill>
                  <a:schemeClr val="accent3">
                    <a:lumMod val="40000"/>
                    <a:lumOff val="60000"/>
                  </a:schemeClr>
                </a:solidFill>
                <a:effectLst/>
                <a:latin typeface="roboto"/>
              </a:rPr>
              <a:t>iće</a:t>
            </a:r>
            <a:r>
              <a:rPr lang="hr-HR" sz="2600" b="0" i="1" dirty="0">
                <a:solidFill>
                  <a:schemeClr val="accent3">
                    <a:lumMod val="40000"/>
                    <a:lumOff val="60000"/>
                  </a:schemeClr>
                </a:solidFill>
                <a:effectLst/>
                <a:latin typeface="roboto"/>
              </a:rPr>
              <a:t> s </a:t>
            </a:r>
            <a:r>
              <a:rPr lang="hr-HR" sz="2600" b="0" i="1" dirty="0" err="1">
                <a:solidFill>
                  <a:schemeClr val="accent3">
                    <a:lumMod val="40000"/>
                    <a:lumOff val="60000"/>
                  </a:schemeClr>
                </a:solidFill>
                <a:effectLst/>
                <a:latin typeface="roboto"/>
              </a:rPr>
              <a:t>menom</a:t>
            </a:r>
            <a:r>
              <a:rPr lang="hr-HR" sz="2600" b="0" i="1" dirty="0">
                <a:solidFill>
                  <a:schemeClr val="accent3">
                    <a:lumMod val="40000"/>
                    <a:lumOff val="60000"/>
                  </a:schemeClr>
                </a:solidFill>
                <a:effectLst/>
                <a:latin typeface="roboto"/>
              </a:rPr>
              <a:t> zato što se zaljubila u Dinka.</a:t>
            </a:r>
            <a:endParaRPr lang="hr-HR" sz="2600" i="1" dirty="0">
              <a:solidFill>
                <a:schemeClr val="accent3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8" name="Rezervirano mjesto sadržaja 7">
            <a:extLst>
              <a:ext uri="{FF2B5EF4-FFF2-40B4-BE49-F238E27FC236}">
                <a16:creationId xmlns:a16="http://schemas.microsoft.com/office/drawing/2014/main" id="{17BBE849-55D7-4AE9-B875-8ED9780D8171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10000"/>
          </a:bodyPr>
          <a:lstStyle/>
          <a:p>
            <a:r>
              <a:rPr lang="hr-HR" sz="2400" b="1" u="sng" dirty="0">
                <a:solidFill>
                  <a:srgbClr val="FFFF00"/>
                </a:solidFill>
              </a:rPr>
              <a:t>Kako ste se osjećali kad je </a:t>
            </a:r>
            <a:r>
              <a:rPr lang="hr-HR" sz="2400" b="1" u="sng" dirty="0" err="1">
                <a:solidFill>
                  <a:srgbClr val="FFFF00"/>
                </a:solidFill>
              </a:rPr>
              <a:t>dinko</a:t>
            </a:r>
            <a:r>
              <a:rPr lang="hr-HR" sz="2400" b="1" u="sng" dirty="0">
                <a:solidFill>
                  <a:srgbClr val="FFFF00"/>
                </a:solidFill>
              </a:rPr>
              <a:t> iz </a:t>
            </a:r>
            <a:r>
              <a:rPr lang="hr-HR" sz="2400" b="1" u="sng" dirty="0" err="1">
                <a:solidFill>
                  <a:srgbClr val="FFFF00"/>
                </a:solidFill>
              </a:rPr>
              <a:t>đepa</a:t>
            </a:r>
            <a:r>
              <a:rPr lang="hr-HR" sz="2400" b="1" u="sng" dirty="0">
                <a:solidFill>
                  <a:srgbClr val="FFFF00"/>
                </a:solidFill>
              </a:rPr>
              <a:t> izvadio paketić smeđeg </a:t>
            </a:r>
            <a:r>
              <a:rPr lang="hr-HR" sz="2400" b="1" u="sng" dirty="0" err="1">
                <a:solidFill>
                  <a:srgbClr val="FFFF00"/>
                </a:solidFill>
              </a:rPr>
              <a:t>parha</a:t>
            </a:r>
            <a:r>
              <a:rPr lang="hr-HR" sz="2400" b="1" u="sng" dirty="0">
                <a:solidFill>
                  <a:srgbClr val="FFFF00"/>
                </a:solidFill>
              </a:rPr>
              <a:t> i počeo </a:t>
            </a:r>
            <a:r>
              <a:rPr lang="hr-HR" sz="2400" b="1" u="sng" dirty="0" err="1">
                <a:solidFill>
                  <a:srgbClr val="FFFF00"/>
                </a:solidFill>
              </a:rPr>
              <a:t>smrkati</a:t>
            </a:r>
            <a:r>
              <a:rPr lang="hr-HR" sz="2400" b="1" i="1" u="sng" dirty="0">
                <a:solidFill>
                  <a:srgbClr val="FFFF00"/>
                </a:solidFill>
              </a:rPr>
              <a:t>?</a:t>
            </a:r>
            <a:endParaRPr lang="hr-HR" sz="2400" b="1" i="1" u="sng" dirty="0">
              <a:solidFill>
                <a:schemeClr val="accent3">
                  <a:lumMod val="40000"/>
                  <a:lumOff val="60000"/>
                </a:schemeClr>
              </a:solidFill>
            </a:endParaRPr>
          </a:p>
          <a:p>
            <a:pPr marL="0" indent="0">
              <a:buNone/>
            </a:pPr>
            <a:r>
              <a:rPr lang="hr-HR" sz="2400" b="1" i="1" u="sng" dirty="0">
                <a:solidFill>
                  <a:schemeClr val="accent3">
                    <a:lumMod val="40000"/>
                    <a:lumOff val="60000"/>
                  </a:schemeClr>
                </a:solidFill>
              </a:rPr>
              <a:t>Svi su ostali u šoku zato što su vidjeli „ono nedozvoljeno” </a:t>
            </a:r>
            <a:r>
              <a:rPr lang="hr-HR" sz="2400" b="1" i="1" u="sng" dirty="0" err="1">
                <a:solidFill>
                  <a:schemeClr val="accent3">
                    <a:lumMod val="40000"/>
                    <a:lumOff val="60000"/>
                  </a:schemeClr>
                </a:solidFill>
              </a:rPr>
              <a:t>das</a:t>
            </a:r>
            <a:r>
              <a:rPr lang="hr-HR" sz="2400" b="1" i="1" u="sng" dirty="0">
                <a:solidFill>
                  <a:schemeClr val="accent3">
                    <a:lumMod val="40000"/>
                    <a:lumOff val="60000"/>
                  </a:schemeClr>
                </a:solidFill>
              </a:rPr>
              <a:t> se to događa ispred naših očiju.</a:t>
            </a:r>
          </a:p>
          <a:p>
            <a:endParaRPr lang="hr-HR" sz="2400" b="1" i="1" u="sng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29185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Rectangle 168">
            <a:extLst>
              <a:ext uri="{FF2B5EF4-FFF2-40B4-BE49-F238E27FC236}">
                <a16:creationId xmlns:a16="http://schemas.microsoft.com/office/drawing/2014/main" id="{77F2BB43-1E8B-40A7-9733-9AEE76BFE2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71" name="Rectangle 170">
            <a:extLst>
              <a:ext uri="{FF2B5EF4-FFF2-40B4-BE49-F238E27FC236}">
                <a16:creationId xmlns:a16="http://schemas.microsoft.com/office/drawing/2014/main" id="{2F2499BD-C67D-4CD4-9747-4DCC7EF1FC2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73" name="Rectangle 172">
            <a:extLst>
              <a:ext uri="{FF2B5EF4-FFF2-40B4-BE49-F238E27FC236}">
                <a16:creationId xmlns:a16="http://schemas.microsoft.com/office/drawing/2014/main" id="{80D02CAC-A533-4E24-84A6-B3171E16A2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75" name="Rectangle 174">
            <a:extLst>
              <a:ext uri="{FF2B5EF4-FFF2-40B4-BE49-F238E27FC236}">
                <a16:creationId xmlns:a16="http://schemas.microsoft.com/office/drawing/2014/main" id="{44DBAF48-B17B-4AA7-9E99-4EC0C99058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4" y="3085764"/>
            <a:ext cx="11298932" cy="3338149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77" name="Rectangle 176">
            <a:extLst>
              <a:ext uri="{FF2B5EF4-FFF2-40B4-BE49-F238E27FC236}">
                <a16:creationId xmlns:a16="http://schemas.microsoft.com/office/drawing/2014/main" id="{85A71294-C247-450A-BB34-6E68648C95D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 useBgFill="1">
        <p:nvSpPr>
          <p:cNvPr id="179" name="Rectangle 178">
            <a:extLst>
              <a:ext uri="{FF2B5EF4-FFF2-40B4-BE49-F238E27FC236}">
                <a16:creationId xmlns:a16="http://schemas.microsoft.com/office/drawing/2014/main" id="{D36A0BA4-6A63-41D3-B0FA-43799ABC4A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" name="Naslov 2">
            <a:extLst>
              <a:ext uri="{FF2B5EF4-FFF2-40B4-BE49-F238E27FC236}">
                <a16:creationId xmlns:a16="http://schemas.microsoft.com/office/drawing/2014/main" id="{3E08D95C-7F71-40A1-B05E-3FEDCF5735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1009398"/>
            <a:ext cx="6823988" cy="4033942"/>
          </a:xfrm>
        </p:spPr>
        <p:txBody>
          <a:bodyPr vert="horz" lIns="91440" tIns="45720" rIns="91440" bIns="45720" rtlCol="0" anchor="b">
            <a:normAutofit fontScale="90000"/>
          </a:bodyPr>
          <a:lstStyle/>
          <a:p>
            <a:pPr>
              <a:lnSpc>
                <a:spcPct val="90000"/>
              </a:lnSpc>
            </a:pPr>
            <a:br>
              <a:rPr lang="en-US" sz="2400" dirty="0">
                <a:solidFill>
                  <a:schemeClr val="tx1"/>
                </a:solidFill>
              </a:rPr>
            </a:br>
            <a:br>
              <a:rPr lang="en-US" sz="2400" dirty="0">
                <a:solidFill>
                  <a:schemeClr val="tx1"/>
                </a:solidFill>
              </a:rPr>
            </a:br>
            <a:br>
              <a:rPr lang="en-US" sz="2400" dirty="0">
                <a:solidFill>
                  <a:schemeClr val="tx1"/>
                </a:solidFill>
              </a:rPr>
            </a:br>
            <a:br>
              <a:rPr lang="hr-HR" sz="2400" dirty="0">
                <a:solidFill>
                  <a:schemeClr val="tx1"/>
                </a:solidFill>
              </a:rPr>
            </a:br>
            <a:r>
              <a:rPr lang="hr-HR" sz="2400" dirty="0">
                <a:solidFill>
                  <a:schemeClr val="tx1"/>
                </a:solidFill>
              </a:rPr>
              <a:t>Horoskop</a:t>
            </a:r>
            <a:br>
              <a:rPr lang="en-US" sz="2400" dirty="0">
                <a:solidFill>
                  <a:schemeClr val="tx1"/>
                </a:solidFill>
              </a:rPr>
            </a:br>
            <a:br>
              <a:rPr lang="en-US" sz="2200" dirty="0">
                <a:solidFill>
                  <a:schemeClr val="tx1"/>
                </a:solidFill>
              </a:rPr>
            </a:br>
            <a:r>
              <a:rPr lang="hr-HR" sz="2200" dirty="0">
                <a:solidFill>
                  <a:schemeClr val="tx1"/>
                </a:solidFill>
              </a:rPr>
              <a:t>Ovan- predstavlja ovisnika o </a:t>
            </a:r>
            <a:r>
              <a:rPr lang="hr-HR" sz="2200" dirty="0" err="1">
                <a:solidFill>
                  <a:schemeClr val="tx1"/>
                </a:solidFill>
              </a:rPr>
              <a:t>pušenuju</a:t>
            </a:r>
            <a:br>
              <a:rPr lang="en-US" sz="2200" dirty="0">
                <a:solidFill>
                  <a:schemeClr val="tx1"/>
                </a:solidFill>
              </a:rPr>
            </a:br>
            <a:br>
              <a:rPr lang="hr-HR" sz="2200" dirty="0">
                <a:solidFill>
                  <a:schemeClr val="tx1"/>
                </a:solidFill>
              </a:rPr>
            </a:br>
            <a:r>
              <a:rPr lang="hr-HR" sz="2200" dirty="0">
                <a:solidFill>
                  <a:schemeClr val="tx1"/>
                </a:solidFill>
              </a:rPr>
              <a:t>Bik- predstavlja ovisnika o Drogi</a:t>
            </a:r>
            <a:br>
              <a:rPr lang="hr-HR" sz="2200" dirty="0">
                <a:solidFill>
                  <a:schemeClr val="tx1"/>
                </a:solidFill>
              </a:rPr>
            </a:br>
            <a:br>
              <a:rPr lang="hr-HR" sz="2200" dirty="0">
                <a:solidFill>
                  <a:schemeClr val="tx1"/>
                </a:solidFill>
              </a:rPr>
            </a:br>
            <a:r>
              <a:rPr lang="hr-HR" sz="2200" dirty="0">
                <a:solidFill>
                  <a:schemeClr val="tx1"/>
                </a:solidFill>
              </a:rPr>
              <a:t>Strijelac- Predstavlja neprijatelja</a:t>
            </a:r>
            <a:br>
              <a:rPr lang="hr-HR" sz="2200" dirty="0">
                <a:solidFill>
                  <a:schemeClr val="tx1"/>
                </a:solidFill>
              </a:rPr>
            </a:br>
            <a:br>
              <a:rPr lang="hr-HR" sz="2200" dirty="0">
                <a:solidFill>
                  <a:schemeClr val="tx1"/>
                </a:solidFill>
              </a:rPr>
            </a:br>
            <a:r>
              <a:rPr lang="hr-HR" sz="2200" dirty="0">
                <a:solidFill>
                  <a:schemeClr val="tx1"/>
                </a:solidFill>
              </a:rPr>
              <a:t>Lav- predstavlja Pravu Ljubav</a:t>
            </a:r>
            <a:br>
              <a:rPr lang="hr-HR" sz="2200" dirty="0">
                <a:solidFill>
                  <a:schemeClr val="tx1"/>
                </a:solidFill>
              </a:rPr>
            </a:br>
            <a:br>
              <a:rPr lang="hr-HR" sz="2200" dirty="0">
                <a:solidFill>
                  <a:schemeClr val="tx1"/>
                </a:solidFill>
              </a:rPr>
            </a:br>
            <a:r>
              <a:rPr lang="hr-HR" sz="2200" dirty="0">
                <a:solidFill>
                  <a:schemeClr val="tx1"/>
                </a:solidFill>
              </a:rPr>
              <a:t>Ribe- predstavljaju pravog </a:t>
            </a:r>
            <a:r>
              <a:rPr lang="hr-HR" sz="2200" dirty="0" err="1">
                <a:solidFill>
                  <a:schemeClr val="tx1"/>
                </a:solidFill>
              </a:rPr>
              <a:t>prijetelja</a:t>
            </a:r>
            <a:br>
              <a:rPr lang="hr-HR" sz="2200" dirty="0">
                <a:solidFill>
                  <a:schemeClr val="tx1"/>
                </a:solidFill>
              </a:rPr>
            </a:br>
            <a:br>
              <a:rPr lang="hr-HR" sz="2200" dirty="0">
                <a:solidFill>
                  <a:schemeClr val="tx1"/>
                </a:solidFill>
              </a:rPr>
            </a:br>
            <a:r>
              <a:rPr lang="hr-HR" sz="2200">
                <a:solidFill>
                  <a:schemeClr val="tx1"/>
                </a:solidFill>
              </a:rPr>
              <a:t>Vaga- predstavlja Dobrotu </a:t>
            </a:r>
            <a:endParaRPr lang="en-US" sz="2200" dirty="0">
              <a:solidFill>
                <a:schemeClr val="tx1"/>
              </a:solidFill>
            </a:endParaRPr>
          </a:p>
        </p:txBody>
      </p:sp>
      <p:sp>
        <p:nvSpPr>
          <p:cNvPr id="181" name="Rectangle 180">
            <a:extLst>
              <a:ext uri="{FF2B5EF4-FFF2-40B4-BE49-F238E27FC236}">
                <a16:creationId xmlns:a16="http://schemas.microsoft.com/office/drawing/2014/main" id="{673313D8-D259-4D89-9CE5-14884FB40D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38619" y="457200"/>
            <a:ext cx="6766560" cy="91439"/>
          </a:xfrm>
          <a:prstGeom prst="rect">
            <a:avLst/>
          </a:prstGeom>
          <a:solidFill>
            <a:schemeClr val="tx1">
              <a:alpha val="6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861478D-C089-4CDB-AEE3-E8A5A993969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33537"/>
          <a:stretch/>
        </p:blipFill>
        <p:spPr>
          <a:xfrm>
            <a:off x="8140428" y="10"/>
            <a:ext cx="4051572" cy="3428990"/>
          </a:xfrm>
          <a:prstGeom prst="rect">
            <a:avLst/>
          </a:prstGeom>
        </p:spPr>
      </p:pic>
      <p:pic>
        <p:nvPicPr>
          <p:cNvPr id="1048" name="Rezervirano mjesto sadržaja 1047">
            <a:extLst>
              <a:ext uri="{FF2B5EF4-FFF2-40B4-BE49-F238E27FC236}">
                <a16:creationId xmlns:a16="http://schemas.microsoft.com/office/drawing/2014/main" id="{1A3FFCBA-9FAE-42C5-A175-9563C063FA9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221" r="8912" b="2"/>
          <a:stretch/>
        </p:blipFill>
        <p:spPr>
          <a:xfrm>
            <a:off x="8140428" y="3429000"/>
            <a:ext cx="4051572" cy="3429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187640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DividendVTI">
  <a:themeElements>
    <a:clrScheme name="AnalogousFromDarkSeedLeftStep">
      <a:dk1>
        <a:srgbClr val="000000"/>
      </a:dk1>
      <a:lt1>
        <a:srgbClr val="FFFFFF"/>
      </a:lt1>
      <a:dk2>
        <a:srgbClr val="321C1C"/>
      </a:dk2>
      <a:lt2>
        <a:srgbClr val="F0F2F3"/>
      </a:lt2>
      <a:accent1>
        <a:srgbClr val="E77529"/>
      </a:accent1>
      <a:accent2>
        <a:srgbClr val="D5171A"/>
      </a:accent2>
      <a:accent3>
        <a:srgbClr val="E7297B"/>
      </a:accent3>
      <a:accent4>
        <a:srgbClr val="D517B8"/>
      </a:accent4>
      <a:accent5>
        <a:srgbClr val="B429E7"/>
      </a:accent5>
      <a:accent6>
        <a:srgbClr val="5C24D7"/>
      </a:accent6>
      <a:hlink>
        <a:srgbClr val="B23FBF"/>
      </a:hlink>
      <a:folHlink>
        <a:srgbClr val="7F7F7F"/>
      </a:folHlink>
    </a:clrScheme>
    <a:fontScheme name="Dividend">
      <a:majorFont>
        <a:latin typeface="Century Schoolbook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VTI" id="{97558BDE-0B66-457C-BB6F-7B1B22DAA9B8}" vid="{F53508A3-AC60-448A-AF37-934D5F1A0D5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276</Words>
  <Application>Microsoft Office PowerPoint</Application>
  <PresentationFormat>Widescreen</PresentationFormat>
  <Paragraphs>21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DividendVTI</vt:lpstr>
      <vt:lpstr>Prave Istine Sa Matkonjom</vt:lpstr>
      <vt:lpstr>Svađa u Knjižnici</vt:lpstr>
      <vt:lpstr>Skuplanje pušača u WC-u</vt:lpstr>
      <vt:lpstr>Drogiranje na Tulumu</vt:lpstr>
      <vt:lpstr>Intervju</vt:lpstr>
      <vt:lpstr>    Horoskop  Ovan- predstavlja ovisnika o pušenuju  Bik- predstavlja ovisnika o Drogi  Strijelac- Predstavlja neprijatelja  Lav- predstavlja Pravu Ljubav  Ribe- predstavljaju pravog prijetelja  Vaga- predstavlja Dobrotu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Prave Istine Sa Matkonjom</dc:title>
  <dc:creator>Matko Vidas</dc:creator>
  <cp:lastModifiedBy>Matko Vidas</cp:lastModifiedBy>
  <cp:revision>2</cp:revision>
  <dcterms:created xsi:type="dcterms:W3CDTF">2021-03-01T13:53:15Z</dcterms:created>
  <dcterms:modified xsi:type="dcterms:W3CDTF">2021-03-04T11:08:24Z</dcterms:modified>
</cp:coreProperties>
</file>